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97"/>
  </p:notesMasterIdLst>
  <p:sldIdLst>
    <p:sldId id="256" r:id="rId3"/>
    <p:sldId id="257" r:id="rId4"/>
    <p:sldId id="329" r:id="rId5"/>
    <p:sldId id="330" r:id="rId6"/>
    <p:sldId id="258" r:id="rId7"/>
    <p:sldId id="259" r:id="rId8"/>
    <p:sldId id="260" r:id="rId9"/>
    <p:sldId id="334" r:id="rId10"/>
    <p:sldId id="347" r:id="rId11"/>
    <p:sldId id="320" r:id="rId12"/>
    <p:sldId id="262" r:id="rId13"/>
    <p:sldId id="321" r:id="rId14"/>
    <p:sldId id="322" r:id="rId15"/>
    <p:sldId id="323" r:id="rId16"/>
    <p:sldId id="324" r:id="rId17"/>
    <p:sldId id="326" r:id="rId18"/>
    <p:sldId id="327" r:id="rId19"/>
    <p:sldId id="328" r:id="rId20"/>
    <p:sldId id="263" r:id="rId21"/>
    <p:sldId id="333" r:id="rId22"/>
    <p:sldId id="264" r:id="rId23"/>
    <p:sldId id="266" r:id="rId24"/>
    <p:sldId id="267" r:id="rId25"/>
    <p:sldId id="268" r:id="rId26"/>
    <p:sldId id="269" r:id="rId27"/>
    <p:sldId id="270" r:id="rId28"/>
    <p:sldId id="331" r:id="rId29"/>
    <p:sldId id="365" r:id="rId30"/>
    <p:sldId id="361" r:id="rId31"/>
    <p:sldId id="362" r:id="rId32"/>
    <p:sldId id="359" r:id="rId33"/>
    <p:sldId id="350" r:id="rId34"/>
    <p:sldId id="351" r:id="rId35"/>
    <p:sldId id="353" r:id="rId36"/>
    <p:sldId id="354" r:id="rId37"/>
    <p:sldId id="355" r:id="rId38"/>
    <p:sldId id="356" r:id="rId39"/>
    <p:sldId id="357" r:id="rId40"/>
    <p:sldId id="358" r:id="rId41"/>
    <p:sldId id="271" r:id="rId42"/>
    <p:sldId id="272" r:id="rId43"/>
    <p:sldId id="273" r:id="rId44"/>
    <p:sldId id="274" r:id="rId45"/>
    <p:sldId id="275" r:id="rId46"/>
    <p:sldId id="276" r:id="rId47"/>
    <p:sldId id="278" r:id="rId48"/>
    <p:sldId id="279" r:id="rId49"/>
    <p:sldId id="335" r:id="rId50"/>
    <p:sldId id="280" r:id="rId51"/>
    <p:sldId id="360" r:id="rId52"/>
    <p:sldId id="284" r:id="rId53"/>
    <p:sldId id="285" r:id="rId54"/>
    <p:sldId id="336" r:id="rId55"/>
    <p:sldId id="286" r:id="rId56"/>
    <p:sldId id="287" r:id="rId57"/>
    <p:sldId id="288" r:id="rId58"/>
    <p:sldId id="290" r:id="rId59"/>
    <p:sldId id="291" r:id="rId60"/>
    <p:sldId id="292" r:id="rId61"/>
    <p:sldId id="294" r:id="rId62"/>
    <p:sldId id="295" r:id="rId63"/>
    <p:sldId id="296" r:id="rId64"/>
    <p:sldId id="297" r:id="rId65"/>
    <p:sldId id="298" r:id="rId66"/>
    <p:sldId id="300" r:id="rId67"/>
    <p:sldId id="303" r:id="rId68"/>
    <p:sldId id="304" r:id="rId69"/>
    <p:sldId id="305" r:id="rId70"/>
    <p:sldId id="364" r:id="rId71"/>
    <p:sldId id="306" r:id="rId72"/>
    <p:sldId id="307" r:id="rId73"/>
    <p:sldId id="308" r:id="rId74"/>
    <p:sldId id="309" r:id="rId75"/>
    <p:sldId id="337" r:id="rId76"/>
    <p:sldId id="338" r:id="rId77"/>
    <p:sldId id="339" r:id="rId78"/>
    <p:sldId id="340" r:id="rId79"/>
    <p:sldId id="341" r:id="rId80"/>
    <p:sldId id="342" r:id="rId81"/>
    <p:sldId id="343" r:id="rId82"/>
    <p:sldId id="344" r:id="rId83"/>
    <p:sldId id="346" r:id="rId84"/>
    <p:sldId id="345" r:id="rId85"/>
    <p:sldId id="310" r:id="rId86"/>
    <p:sldId id="311" r:id="rId87"/>
    <p:sldId id="312" r:id="rId88"/>
    <p:sldId id="313" r:id="rId89"/>
    <p:sldId id="314" r:id="rId90"/>
    <p:sldId id="316" r:id="rId91"/>
    <p:sldId id="317" r:id="rId92"/>
    <p:sldId id="318" r:id="rId93"/>
    <p:sldId id="319" r:id="rId94"/>
    <p:sldId id="363" r:id="rId95"/>
    <p:sldId id="349"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6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D3901E-3689-4579-8198-BABF8C4506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FA2B57D6-E61E-43D3-AFC3-C867EF90D93E}">
      <dgm:prSet phldrT="[Text]" custT="1"/>
      <dgm:spPr/>
      <dgm:t>
        <a:bodyPr/>
        <a:lstStyle/>
        <a:p>
          <a:r>
            <a:rPr lang="en-GB" sz="4000" dirty="0"/>
            <a:t>A</a:t>
          </a:r>
        </a:p>
      </dgm:t>
    </dgm:pt>
    <dgm:pt modelId="{208A12E0-2153-475E-89A5-568C92CB6137}" type="parTrans" cxnId="{5266832A-D2AC-4054-98D5-2FF122870970}">
      <dgm:prSet/>
      <dgm:spPr/>
      <dgm:t>
        <a:bodyPr/>
        <a:lstStyle/>
        <a:p>
          <a:endParaRPr lang="en-GB"/>
        </a:p>
      </dgm:t>
    </dgm:pt>
    <dgm:pt modelId="{57501C26-C39A-40BF-B5E3-4DEF2FAE788E}" type="sibTrans" cxnId="{5266832A-D2AC-4054-98D5-2FF122870970}">
      <dgm:prSet/>
      <dgm:spPr/>
      <dgm:t>
        <a:bodyPr/>
        <a:lstStyle/>
        <a:p>
          <a:endParaRPr lang="en-GB"/>
        </a:p>
      </dgm:t>
    </dgm:pt>
    <dgm:pt modelId="{9D71CA5D-2D4C-474A-9F90-DCFD4054EFC3}">
      <dgm:prSet phldrT="[Text]" custT="1"/>
      <dgm:spPr/>
      <dgm:t>
        <a:bodyPr/>
        <a:lstStyle/>
        <a:p>
          <a:r>
            <a:rPr lang="en-GB" sz="2800" b="1" dirty="0"/>
            <a:t>Diet and Exercise</a:t>
          </a:r>
        </a:p>
      </dgm:t>
    </dgm:pt>
    <dgm:pt modelId="{E10B97F9-99C8-4906-9570-998D50F8B169}" type="parTrans" cxnId="{101339B9-771E-4A23-8AAE-3EB165E1B87A}">
      <dgm:prSet/>
      <dgm:spPr/>
      <dgm:t>
        <a:bodyPr/>
        <a:lstStyle/>
        <a:p>
          <a:endParaRPr lang="en-GB"/>
        </a:p>
      </dgm:t>
    </dgm:pt>
    <dgm:pt modelId="{3508E122-DAFB-4A17-B55B-820FEE57F80F}" type="sibTrans" cxnId="{101339B9-771E-4A23-8AAE-3EB165E1B87A}">
      <dgm:prSet/>
      <dgm:spPr/>
      <dgm:t>
        <a:bodyPr/>
        <a:lstStyle/>
        <a:p>
          <a:endParaRPr lang="en-GB"/>
        </a:p>
      </dgm:t>
    </dgm:pt>
    <dgm:pt modelId="{442AEE3A-2325-444D-A5B0-2B8416201B42}">
      <dgm:prSet phldrT="[Text]" custT="1"/>
      <dgm:spPr/>
      <dgm:t>
        <a:bodyPr/>
        <a:lstStyle/>
        <a:p>
          <a:r>
            <a:rPr lang="en-GB" sz="4000" dirty="0"/>
            <a:t>B</a:t>
          </a:r>
        </a:p>
      </dgm:t>
    </dgm:pt>
    <dgm:pt modelId="{91D3BA36-7AF2-48CA-8C7D-56C5DA35701C}" type="parTrans" cxnId="{B098FE56-0F98-40EC-A4E0-177A66B1AD47}">
      <dgm:prSet/>
      <dgm:spPr/>
      <dgm:t>
        <a:bodyPr/>
        <a:lstStyle/>
        <a:p>
          <a:endParaRPr lang="en-GB"/>
        </a:p>
      </dgm:t>
    </dgm:pt>
    <dgm:pt modelId="{5BA4DAD8-C893-4486-B00F-AC25326A843B}" type="sibTrans" cxnId="{B098FE56-0F98-40EC-A4E0-177A66B1AD47}">
      <dgm:prSet/>
      <dgm:spPr/>
      <dgm:t>
        <a:bodyPr/>
        <a:lstStyle/>
        <a:p>
          <a:endParaRPr lang="en-GB"/>
        </a:p>
      </dgm:t>
    </dgm:pt>
    <dgm:pt modelId="{E1630971-D794-46B5-984C-87E3C175239F}">
      <dgm:prSet phldrT="[Text]" custT="1"/>
      <dgm:spPr/>
      <dgm:t>
        <a:bodyPr/>
        <a:lstStyle/>
        <a:p>
          <a:r>
            <a:rPr lang="en-GB" sz="2400" b="1" dirty="0"/>
            <a:t>Oral hypoglycaemic therapy</a:t>
          </a:r>
        </a:p>
      </dgm:t>
    </dgm:pt>
    <dgm:pt modelId="{A7E9AE8F-174D-4A5B-AAAE-26A6A937FF6C}" type="parTrans" cxnId="{7DBF0DDC-3FA7-474F-9D19-6F2E29C827D4}">
      <dgm:prSet/>
      <dgm:spPr/>
      <dgm:t>
        <a:bodyPr/>
        <a:lstStyle/>
        <a:p>
          <a:endParaRPr lang="en-GB"/>
        </a:p>
      </dgm:t>
    </dgm:pt>
    <dgm:pt modelId="{1768F54D-DD80-4660-8820-A98EED645A6C}" type="sibTrans" cxnId="{7DBF0DDC-3FA7-474F-9D19-6F2E29C827D4}">
      <dgm:prSet/>
      <dgm:spPr/>
      <dgm:t>
        <a:bodyPr/>
        <a:lstStyle/>
        <a:p>
          <a:endParaRPr lang="en-GB"/>
        </a:p>
      </dgm:t>
    </dgm:pt>
    <dgm:pt modelId="{78D1CD3B-CBEC-4647-9FED-D1B4BC3B1027}">
      <dgm:prSet phldrT="[Text]" custT="1"/>
      <dgm:spPr/>
      <dgm:t>
        <a:bodyPr/>
        <a:lstStyle/>
        <a:p>
          <a:r>
            <a:rPr lang="en-GB" sz="4000" dirty="0"/>
            <a:t>C</a:t>
          </a:r>
        </a:p>
      </dgm:t>
    </dgm:pt>
    <dgm:pt modelId="{372EE42B-7536-48F2-BA36-69F94BFEE717}" type="parTrans" cxnId="{6ADE8904-00C5-4A37-AFDC-14FD27E9B676}">
      <dgm:prSet/>
      <dgm:spPr/>
      <dgm:t>
        <a:bodyPr/>
        <a:lstStyle/>
        <a:p>
          <a:endParaRPr lang="en-GB"/>
        </a:p>
      </dgm:t>
    </dgm:pt>
    <dgm:pt modelId="{D370FEE5-A00E-4DB3-8E4F-8051F53586DB}" type="sibTrans" cxnId="{6ADE8904-00C5-4A37-AFDC-14FD27E9B676}">
      <dgm:prSet/>
      <dgm:spPr/>
      <dgm:t>
        <a:bodyPr/>
        <a:lstStyle/>
        <a:p>
          <a:endParaRPr lang="en-GB"/>
        </a:p>
      </dgm:t>
    </dgm:pt>
    <dgm:pt modelId="{D433AE71-C6CF-41BD-8316-64D62B8AE387}">
      <dgm:prSet phldrT="[Text]" custT="1"/>
      <dgm:spPr/>
      <dgm:t>
        <a:bodyPr/>
        <a:lstStyle/>
        <a:p>
          <a:r>
            <a:rPr lang="en-GB" sz="2800" b="1" dirty="0"/>
            <a:t>Insulin Therapy</a:t>
          </a:r>
        </a:p>
      </dgm:t>
    </dgm:pt>
    <dgm:pt modelId="{078B03C1-0D78-4215-80C3-733322572782}" type="parTrans" cxnId="{0741E1E9-6A92-46AB-9775-45F5376CA5EE}">
      <dgm:prSet/>
      <dgm:spPr/>
      <dgm:t>
        <a:bodyPr/>
        <a:lstStyle/>
        <a:p>
          <a:endParaRPr lang="en-GB"/>
        </a:p>
      </dgm:t>
    </dgm:pt>
    <dgm:pt modelId="{92A2B5D0-66D7-457D-AB05-EB9C133B793D}" type="sibTrans" cxnId="{0741E1E9-6A92-46AB-9775-45F5376CA5EE}">
      <dgm:prSet/>
      <dgm:spPr/>
      <dgm:t>
        <a:bodyPr/>
        <a:lstStyle/>
        <a:p>
          <a:endParaRPr lang="en-GB"/>
        </a:p>
      </dgm:t>
    </dgm:pt>
    <dgm:pt modelId="{FA2C6789-8DC1-4511-9A8B-AAE8477728FA}" type="pres">
      <dgm:prSet presAssocID="{07D3901E-3689-4579-8198-BABF8C45065E}" presName="Name0" presStyleCnt="0">
        <dgm:presLayoutVars>
          <dgm:dir/>
          <dgm:animLvl val="lvl"/>
          <dgm:resizeHandles val="exact"/>
        </dgm:presLayoutVars>
      </dgm:prSet>
      <dgm:spPr/>
    </dgm:pt>
    <dgm:pt modelId="{ABC836AE-42C7-4464-802A-114302FD82B5}" type="pres">
      <dgm:prSet presAssocID="{FA2B57D6-E61E-43D3-AFC3-C867EF90D93E}" presName="linNode" presStyleCnt="0"/>
      <dgm:spPr/>
    </dgm:pt>
    <dgm:pt modelId="{EBFBFF5E-C974-4E57-BCB5-CBDA5EE5A984}" type="pres">
      <dgm:prSet presAssocID="{FA2B57D6-E61E-43D3-AFC3-C867EF90D93E}" presName="parentText" presStyleLbl="node1" presStyleIdx="0" presStyleCnt="3" custLinFactNeighborY="1001">
        <dgm:presLayoutVars>
          <dgm:chMax val="1"/>
          <dgm:bulletEnabled val="1"/>
        </dgm:presLayoutVars>
      </dgm:prSet>
      <dgm:spPr/>
    </dgm:pt>
    <dgm:pt modelId="{F460C72B-EF74-43C6-84A5-B4D185B57222}" type="pres">
      <dgm:prSet presAssocID="{FA2B57D6-E61E-43D3-AFC3-C867EF90D93E}" presName="descendantText" presStyleLbl="alignAccFollowNode1" presStyleIdx="0" presStyleCnt="3">
        <dgm:presLayoutVars>
          <dgm:bulletEnabled val="1"/>
        </dgm:presLayoutVars>
      </dgm:prSet>
      <dgm:spPr/>
    </dgm:pt>
    <dgm:pt modelId="{60BA5F2F-3366-47BA-B372-48CA519F6A9F}" type="pres">
      <dgm:prSet presAssocID="{57501C26-C39A-40BF-B5E3-4DEF2FAE788E}" presName="sp" presStyleCnt="0"/>
      <dgm:spPr/>
    </dgm:pt>
    <dgm:pt modelId="{8CB23CB1-5254-457E-AFA5-0C0EB218D73B}" type="pres">
      <dgm:prSet presAssocID="{442AEE3A-2325-444D-A5B0-2B8416201B42}" presName="linNode" presStyleCnt="0"/>
      <dgm:spPr/>
    </dgm:pt>
    <dgm:pt modelId="{DAE41590-67E8-42A5-928C-78828B64B39C}" type="pres">
      <dgm:prSet presAssocID="{442AEE3A-2325-444D-A5B0-2B8416201B42}" presName="parentText" presStyleLbl="node1" presStyleIdx="1" presStyleCnt="3">
        <dgm:presLayoutVars>
          <dgm:chMax val="1"/>
          <dgm:bulletEnabled val="1"/>
        </dgm:presLayoutVars>
      </dgm:prSet>
      <dgm:spPr/>
    </dgm:pt>
    <dgm:pt modelId="{61FF5BC1-149D-4253-9116-91CEDD18B30D}" type="pres">
      <dgm:prSet presAssocID="{442AEE3A-2325-444D-A5B0-2B8416201B42}" presName="descendantText" presStyleLbl="alignAccFollowNode1" presStyleIdx="1" presStyleCnt="3">
        <dgm:presLayoutVars>
          <dgm:bulletEnabled val="1"/>
        </dgm:presLayoutVars>
      </dgm:prSet>
      <dgm:spPr/>
    </dgm:pt>
    <dgm:pt modelId="{13E9FEAB-F79F-497C-8B0E-2A4F047389EC}" type="pres">
      <dgm:prSet presAssocID="{5BA4DAD8-C893-4486-B00F-AC25326A843B}" presName="sp" presStyleCnt="0"/>
      <dgm:spPr/>
    </dgm:pt>
    <dgm:pt modelId="{DF83231E-DC5E-4CDC-8075-8DB2B083DC9B}" type="pres">
      <dgm:prSet presAssocID="{78D1CD3B-CBEC-4647-9FED-D1B4BC3B1027}" presName="linNode" presStyleCnt="0"/>
      <dgm:spPr/>
    </dgm:pt>
    <dgm:pt modelId="{02C39ACF-544C-4178-8CED-AA3C68B7C48F}" type="pres">
      <dgm:prSet presAssocID="{78D1CD3B-CBEC-4647-9FED-D1B4BC3B1027}" presName="parentText" presStyleLbl="node1" presStyleIdx="2" presStyleCnt="3">
        <dgm:presLayoutVars>
          <dgm:chMax val="1"/>
          <dgm:bulletEnabled val="1"/>
        </dgm:presLayoutVars>
      </dgm:prSet>
      <dgm:spPr/>
    </dgm:pt>
    <dgm:pt modelId="{F89CA5C2-C9F6-47A3-91D8-9C4A48B587F4}" type="pres">
      <dgm:prSet presAssocID="{78D1CD3B-CBEC-4647-9FED-D1B4BC3B1027}" presName="descendantText" presStyleLbl="alignAccFollowNode1" presStyleIdx="2" presStyleCnt="3">
        <dgm:presLayoutVars>
          <dgm:bulletEnabled val="1"/>
        </dgm:presLayoutVars>
      </dgm:prSet>
      <dgm:spPr/>
    </dgm:pt>
  </dgm:ptLst>
  <dgm:cxnLst>
    <dgm:cxn modelId="{7DBF0DDC-3FA7-474F-9D19-6F2E29C827D4}" srcId="{442AEE3A-2325-444D-A5B0-2B8416201B42}" destId="{E1630971-D794-46B5-984C-87E3C175239F}" srcOrd="0" destOrd="0" parTransId="{A7E9AE8F-174D-4A5B-AAAE-26A6A937FF6C}" sibTransId="{1768F54D-DD80-4660-8820-A98EED645A6C}"/>
    <dgm:cxn modelId="{0CDB9E0C-EB47-4A1C-9029-CA606D595C42}" type="presOf" srcId="{9D71CA5D-2D4C-474A-9F90-DCFD4054EFC3}" destId="{F460C72B-EF74-43C6-84A5-B4D185B57222}" srcOrd="0" destOrd="0" presId="urn:microsoft.com/office/officeart/2005/8/layout/vList5"/>
    <dgm:cxn modelId="{2DD249E4-3712-4867-9DBC-474172DEBE8D}" type="presOf" srcId="{D433AE71-C6CF-41BD-8316-64D62B8AE387}" destId="{F89CA5C2-C9F6-47A3-91D8-9C4A48B587F4}" srcOrd="0" destOrd="0" presId="urn:microsoft.com/office/officeart/2005/8/layout/vList5"/>
    <dgm:cxn modelId="{5266832A-D2AC-4054-98D5-2FF122870970}" srcId="{07D3901E-3689-4579-8198-BABF8C45065E}" destId="{FA2B57D6-E61E-43D3-AFC3-C867EF90D93E}" srcOrd="0" destOrd="0" parTransId="{208A12E0-2153-475E-89A5-568C92CB6137}" sibTransId="{57501C26-C39A-40BF-B5E3-4DEF2FAE788E}"/>
    <dgm:cxn modelId="{8548BBA7-CB41-453A-8A8E-421595023E24}" type="presOf" srcId="{442AEE3A-2325-444D-A5B0-2B8416201B42}" destId="{DAE41590-67E8-42A5-928C-78828B64B39C}" srcOrd="0" destOrd="0" presId="urn:microsoft.com/office/officeart/2005/8/layout/vList5"/>
    <dgm:cxn modelId="{EF34E772-DF3C-467B-9F8D-4CF7A38B57B1}" type="presOf" srcId="{78D1CD3B-CBEC-4647-9FED-D1B4BC3B1027}" destId="{02C39ACF-544C-4178-8CED-AA3C68B7C48F}" srcOrd="0" destOrd="0" presId="urn:microsoft.com/office/officeart/2005/8/layout/vList5"/>
    <dgm:cxn modelId="{101339B9-771E-4A23-8AAE-3EB165E1B87A}" srcId="{FA2B57D6-E61E-43D3-AFC3-C867EF90D93E}" destId="{9D71CA5D-2D4C-474A-9F90-DCFD4054EFC3}" srcOrd="0" destOrd="0" parTransId="{E10B97F9-99C8-4906-9570-998D50F8B169}" sibTransId="{3508E122-DAFB-4A17-B55B-820FEE57F80F}"/>
    <dgm:cxn modelId="{F01F079A-B0C8-433D-A5ED-3DC262070F4F}" type="presOf" srcId="{FA2B57D6-E61E-43D3-AFC3-C867EF90D93E}" destId="{EBFBFF5E-C974-4E57-BCB5-CBDA5EE5A984}" srcOrd="0" destOrd="0" presId="urn:microsoft.com/office/officeart/2005/8/layout/vList5"/>
    <dgm:cxn modelId="{B098FE56-0F98-40EC-A4E0-177A66B1AD47}" srcId="{07D3901E-3689-4579-8198-BABF8C45065E}" destId="{442AEE3A-2325-444D-A5B0-2B8416201B42}" srcOrd="1" destOrd="0" parTransId="{91D3BA36-7AF2-48CA-8C7D-56C5DA35701C}" sibTransId="{5BA4DAD8-C893-4486-B00F-AC25326A843B}"/>
    <dgm:cxn modelId="{6ADE8904-00C5-4A37-AFDC-14FD27E9B676}" srcId="{07D3901E-3689-4579-8198-BABF8C45065E}" destId="{78D1CD3B-CBEC-4647-9FED-D1B4BC3B1027}" srcOrd="2" destOrd="0" parTransId="{372EE42B-7536-48F2-BA36-69F94BFEE717}" sibTransId="{D370FEE5-A00E-4DB3-8E4F-8051F53586DB}"/>
    <dgm:cxn modelId="{0741E1E9-6A92-46AB-9775-45F5376CA5EE}" srcId="{78D1CD3B-CBEC-4647-9FED-D1B4BC3B1027}" destId="{D433AE71-C6CF-41BD-8316-64D62B8AE387}" srcOrd="0" destOrd="0" parTransId="{078B03C1-0D78-4215-80C3-733322572782}" sibTransId="{92A2B5D0-66D7-457D-AB05-EB9C133B793D}"/>
    <dgm:cxn modelId="{0512C106-3906-4723-9D74-A6535001865B}" type="presOf" srcId="{07D3901E-3689-4579-8198-BABF8C45065E}" destId="{FA2C6789-8DC1-4511-9A8B-AAE8477728FA}" srcOrd="0" destOrd="0" presId="urn:microsoft.com/office/officeart/2005/8/layout/vList5"/>
    <dgm:cxn modelId="{B33A6395-3B5D-4FD7-8949-291C79862147}" type="presOf" srcId="{E1630971-D794-46B5-984C-87E3C175239F}" destId="{61FF5BC1-149D-4253-9116-91CEDD18B30D}" srcOrd="0" destOrd="0" presId="urn:microsoft.com/office/officeart/2005/8/layout/vList5"/>
    <dgm:cxn modelId="{56FE0E27-625F-41AF-91C2-B73736DDD53F}" type="presParOf" srcId="{FA2C6789-8DC1-4511-9A8B-AAE8477728FA}" destId="{ABC836AE-42C7-4464-802A-114302FD82B5}" srcOrd="0" destOrd="0" presId="urn:microsoft.com/office/officeart/2005/8/layout/vList5"/>
    <dgm:cxn modelId="{21C5B08C-17E7-462A-AF3F-BA1638AE9692}" type="presParOf" srcId="{ABC836AE-42C7-4464-802A-114302FD82B5}" destId="{EBFBFF5E-C974-4E57-BCB5-CBDA5EE5A984}" srcOrd="0" destOrd="0" presId="urn:microsoft.com/office/officeart/2005/8/layout/vList5"/>
    <dgm:cxn modelId="{259534E0-812F-4DD0-85B7-B50FA641E31E}" type="presParOf" srcId="{ABC836AE-42C7-4464-802A-114302FD82B5}" destId="{F460C72B-EF74-43C6-84A5-B4D185B57222}" srcOrd="1" destOrd="0" presId="urn:microsoft.com/office/officeart/2005/8/layout/vList5"/>
    <dgm:cxn modelId="{9A85495F-11E2-478A-B74B-8DBB8D6D7C83}" type="presParOf" srcId="{FA2C6789-8DC1-4511-9A8B-AAE8477728FA}" destId="{60BA5F2F-3366-47BA-B372-48CA519F6A9F}" srcOrd="1" destOrd="0" presId="urn:microsoft.com/office/officeart/2005/8/layout/vList5"/>
    <dgm:cxn modelId="{48ABA020-33A4-4476-9A37-B250D512191F}" type="presParOf" srcId="{FA2C6789-8DC1-4511-9A8B-AAE8477728FA}" destId="{8CB23CB1-5254-457E-AFA5-0C0EB218D73B}" srcOrd="2" destOrd="0" presId="urn:microsoft.com/office/officeart/2005/8/layout/vList5"/>
    <dgm:cxn modelId="{BB591910-0B69-43D6-ACBB-4B5174E5BE78}" type="presParOf" srcId="{8CB23CB1-5254-457E-AFA5-0C0EB218D73B}" destId="{DAE41590-67E8-42A5-928C-78828B64B39C}" srcOrd="0" destOrd="0" presId="urn:microsoft.com/office/officeart/2005/8/layout/vList5"/>
    <dgm:cxn modelId="{AC183EA2-FAD7-4086-89F6-968DF96F4F83}" type="presParOf" srcId="{8CB23CB1-5254-457E-AFA5-0C0EB218D73B}" destId="{61FF5BC1-149D-4253-9116-91CEDD18B30D}" srcOrd="1" destOrd="0" presId="urn:microsoft.com/office/officeart/2005/8/layout/vList5"/>
    <dgm:cxn modelId="{628344C0-96F6-4D38-BDC3-1B9CB4AA0D40}" type="presParOf" srcId="{FA2C6789-8DC1-4511-9A8B-AAE8477728FA}" destId="{13E9FEAB-F79F-497C-8B0E-2A4F047389EC}" srcOrd="3" destOrd="0" presId="urn:microsoft.com/office/officeart/2005/8/layout/vList5"/>
    <dgm:cxn modelId="{A2BB60B3-3A58-41AB-AE8E-EC808820EF1E}" type="presParOf" srcId="{FA2C6789-8DC1-4511-9A8B-AAE8477728FA}" destId="{DF83231E-DC5E-4CDC-8075-8DB2B083DC9B}" srcOrd="4" destOrd="0" presId="urn:microsoft.com/office/officeart/2005/8/layout/vList5"/>
    <dgm:cxn modelId="{FB2C29B6-15D0-4AC2-9BBC-EA7C964FFEDD}" type="presParOf" srcId="{DF83231E-DC5E-4CDC-8075-8DB2B083DC9B}" destId="{02C39ACF-544C-4178-8CED-AA3C68B7C48F}" srcOrd="0" destOrd="0" presId="urn:microsoft.com/office/officeart/2005/8/layout/vList5"/>
    <dgm:cxn modelId="{9B6EC75D-57AA-4C2C-9400-7499DB8A6E71}" type="presParOf" srcId="{DF83231E-DC5E-4CDC-8075-8DB2B083DC9B}" destId="{F89CA5C2-C9F6-47A3-91D8-9C4A48B587F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0C72B-EF74-43C6-84A5-B4D185B57222}">
      <dsp:nvSpPr>
        <dsp:cNvPr id="0" name=""/>
        <dsp:cNvSpPr/>
      </dsp:nvSpPr>
      <dsp:spPr>
        <a:xfrm rot="5400000">
          <a:off x="3621405" y="-1293891"/>
          <a:ext cx="1047750"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GB" sz="2800" b="1" kern="1200" dirty="0"/>
            <a:t>Diet and Exercise</a:t>
          </a:r>
        </a:p>
      </dsp:txBody>
      <dsp:txXfrm rot="-5400000">
        <a:off x="2194561" y="184100"/>
        <a:ext cx="3850293" cy="945456"/>
      </dsp:txXfrm>
    </dsp:sp>
    <dsp:sp modelId="{EBFBFF5E-C974-4E57-BCB5-CBDA5EE5A984}">
      <dsp:nvSpPr>
        <dsp:cNvPr id="0" name=""/>
        <dsp:cNvSpPr/>
      </dsp:nvSpPr>
      <dsp:spPr>
        <a:xfrm>
          <a:off x="0" y="15094"/>
          <a:ext cx="2194560"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GB" sz="4000" kern="1200" dirty="0"/>
            <a:t>A</a:t>
          </a:r>
        </a:p>
      </dsp:txBody>
      <dsp:txXfrm>
        <a:off x="63934" y="79028"/>
        <a:ext cx="2066692" cy="1181819"/>
      </dsp:txXfrm>
    </dsp:sp>
    <dsp:sp modelId="{61FF5BC1-149D-4253-9116-91CEDD18B30D}">
      <dsp:nvSpPr>
        <dsp:cNvPr id="0" name=""/>
        <dsp:cNvSpPr/>
      </dsp:nvSpPr>
      <dsp:spPr>
        <a:xfrm rot="5400000">
          <a:off x="3621405" y="81279"/>
          <a:ext cx="1047750"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t>Oral hypoglycaemic therapy</a:t>
          </a:r>
        </a:p>
      </dsp:txBody>
      <dsp:txXfrm rot="-5400000">
        <a:off x="2194561" y="1559271"/>
        <a:ext cx="3850293" cy="945456"/>
      </dsp:txXfrm>
    </dsp:sp>
    <dsp:sp modelId="{DAE41590-67E8-42A5-928C-78828B64B39C}">
      <dsp:nvSpPr>
        <dsp:cNvPr id="0" name=""/>
        <dsp:cNvSpPr/>
      </dsp:nvSpPr>
      <dsp:spPr>
        <a:xfrm>
          <a:off x="0" y="1377156"/>
          <a:ext cx="2194560"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GB" sz="4000" kern="1200" dirty="0"/>
            <a:t>B</a:t>
          </a:r>
        </a:p>
      </dsp:txBody>
      <dsp:txXfrm>
        <a:off x="63934" y="1441090"/>
        <a:ext cx="2066692" cy="1181819"/>
      </dsp:txXfrm>
    </dsp:sp>
    <dsp:sp modelId="{F89CA5C2-C9F6-47A3-91D8-9C4A48B587F4}">
      <dsp:nvSpPr>
        <dsp:cNvPr id="0" name=""/>
        <dsp:cNvSpPr/>
      </dsp:nvSpPr>
      <dsp:spPr>
        <a:xfrm rot="5400000">
          <a:off x="3621405" y="1456451"/>
          <a:ext cx="1047750"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GB" sz="2800" b="1" kern="1200" dirty="0"/>
            <a:t>Insulin Therapy</a:t>
          </a:r>
        </a:p>
      </dsp:txBody>
      <dsp:txXfrm rot="-5400000">
        <a:off x="2194561" y="2934443"/>
        <a:ext cx="3850293" cy="945456"/>
      </dsp:txXfrm>
    </dsp:sp>
    <dsp:sp modelId="{02C39ACF-544C-4178-8CED-AA3C68B7C48F}">
      <dsp:nvSpPr>
        <dsp:cNvPr id="0" name=""/>
        <dsp:cNvSpPr/>
      </dsp:nvSpPr>
      <dsp:spPr>
        <a:xfrm>
          <a:off x="0" y="2752328"/>
          <a:ext cx="2194560"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GB" sz="4000" kern="1200" dirty="0"/>
            <a:t>C</a:t>
          </a:r>
        </a:p>
      </dsp:txBody>
      <dsp:txXfrm>
        <a:off x="63934" y="2816262"/>
        <a:ext cx="2066692" cy="118181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7659E-3653-4CB6-AE8E-B4B14AC9FB2C}" type="datetimeFigureOut">
              <a:rPr lang="en-US" smtClean="0"/>
              <a:t>2/27/2018</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7E133-35F8-4C27-99F0-679F9EA78634}" type="slidenum">
              <a:rPr lang="en-US" smtClean="0"/>
              <a:t>‹Nº›</a:t>
            </a:fld>
            <a:endParaRPr lang="en-US"/>
          </a:p>
        </p:txBody>
      </p:sp>
    </p:spTree>
    <p:extLst>
      <p:ext uri="{BB962C8B-B14F-4D97-AF65-F5344CB8AC3E}">
        <p14:creationId xmlns:p14="http://schemas.microsoft.com/office/powerpoint/2010/main" val="2234638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825ED9-15F0-40A9-A832-4CE2FED32DCA}"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04411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492160-AFF3-4D97-B228-B706D9A4F77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008471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FEA8C9-8E0A-4C98-883F-3DC6C9B870F1}"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889000" y="4716463"/>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1117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F956C8-A6CA-4EB7-B558-4E249914185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86979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p:txBody>
          <a:bodyPr/>
          <a:lstStyle/>
          <a:p>
            <a:r>
              <a:rPr lang="en-US" dirty="0"/>
              <a:t>Moving on to type 1 diabetes diagnosis and screening recommendations, these patients often present with acute symptoms of diabetes and markedly elevated blood glucose levels, and some cases are diagnosed with life-threatening ketoacidosis. </a:t>
            </a:r>
          </a:p>
          <a:p>
            <a:endParaRPr lang="en-US" dirty="0"/>
          </a:p>
          <a:p>
            <a:r>
              <a:rPr lang="en-US" dirty="0"/>
              <a:t>In these cases, knowing the blood glucose level is critical because, in addition to confirming that symptoms are due to diabetes mellitus, this will inform management decisions. Some providers may also want to know the A1C to determine how long a patient has had hyperglycemia.  Therefore the Association recommends that blood glucose rather than A1c should be used to diagnose acute onset type 1 diabetes in those with symptoms of hyperglycemia. </a:t>
            </a:r>
            <a:r>
              <a:rPr lang="en-US" b="1" dirty="0"/>
              <a:t>[CLICK]</a:t>
            </a:r>
          </a:p>
          <a:p>
            <a:endParaRPr lang="en-US" dirty="0"/>
          </a:p>
          <a:p>
            <a:r>
              <a:rPr lang="en-US" dirty="0"/>
              <a:t>While there is currently a lack of accepted screening programs, consider referring relatives of those with type 1 diabetes for antibody testing for risk assessment in the setting of a clinical research study, which can be identified at diabetestrialnet.org. Persistence</a:t>
            </a:r>
            <a:r>
              <a:rPr lang="en-US" baseline="0" dirty="0"/>
              <a:t> of two or more autoantibodies predicts clinical diabetes and may serve as an indication for intervention in the setting of a clinical trial. </a:t>
            </a:r>
            <a:endParaRPr lang="en-US" dirty="0"/>
          </a:p>
          <a:p>
            <a:endParaRPr lang="en-US" dirty="0"/>
          </a:p>
          <a:p>
            <a:r>
              <a:rPr lang="en-US" b="1" dirty="0"/>
              <a:t>[SLIDE]</a:t>
            </a:r>
          </a:p>
          <a:p>
            <a:endParaRPr lang="en-US" dirty="0"/>
          </a:p>
          <a:p>
            <a:endParaRPr lang="en-US" dirty="0"/>
          </a:p>
        </p:txBody>
      </p:sp>
      <p:sp>
        <p:nvSpPr>
          <p:cNvPr id="2805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04EB51-9692-4733-A9E8-12A32E30A52E}"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80581" name="TextBox 4"/>
          <p:cNvSpPr txBox="1">
            <a:spLocks noChangeArrowheads="1"/>
          </p:cNvSpPr>
          <p:nvPr/>
        </p:nvSpPr>
        <p:spPr bwMode="auto">
          <a:xfrm>
            <a:off x="686421" y="7682460"/>
            <a:ext cx="5485158" cy="133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111125" marR="0" lvl="0" indent="-111125"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References</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1):S18</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Imperatore G, Boyle JP, Thompson TJ, et al.; SEARCH for Diabetes in Youth Study Group. Projections of type 1 and type 2 diabetes burden in the U.S. population aged &lt;20 years through 2050: dynamic modeling of incidence, mortality, and population growth. Diabetes Care 2012;35:2515–2520</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Lipman TH, Levitt Katz LE, Ratcliffe SJ, et al. Increasing incidence of type 1 diabetes in youth: twenty years of the Philadelphia Pediatric Diabetes Registry. Diabetes Care 2013;36:1597–1603</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Pettitt DJ, Talton J, Dabelea D, et al. Prevalence of diabetes mellitus in U.S. youth in 2009: the SEARCH for Diabetes in Youth Study. Diabetes Care. 16 September 2013 [Epub ahead of print]</a:t>
            </a:r>
          </a:p>
        </p:txBody>
      </p:sp>
    </p:spTree>
    <p:extLst>
      <p:ext uri="{BB962C8B-B14F-4D97-AF65-F5344CB8AC3E}">
        <p14:creationId xmlns:p14="http://schemas.microsoft.com/office/powerpoint/2010/main" val="2381662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B973B1-3A03-4A97-BC66-5584D99FDAFF}"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95719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p:txBody>
          <a:bodyPr/>
          <a:lstStyle/>
          <a:p>
            <a:r>
              <a:rPr lang="en-US" dirty="0"/>
              <a:t>Screening for prediabetes with an informal assessment of risk factors or validated tools should be considered in asymptomatic adults. </a:t>
            </a:r>
            <a:r>
              <a:rPr lang="en-US" b="1" dirty="0"/>
              <a:t>[CLICK]</a:t>
            </a:r>
          </a:p>
          <a:p>
            <a:endParaRPr lang="en-US" dirty="0"/>
          </a:p>
          <a:p>
            <a:r>
              <a:rPr lang="en-US" dirty="0"/>
              <a:t>The Association recommends testing </a:t>
            </a:r>
            <a:r>
              <a:rPr lang="en-US" i="1" dirty="0"/>
              <a:t>all </a:t>
            </a:r>
            <a:r>
              <a:rPr lang="en-US" dirty="0"/>
              <a:t>adults beginning at age 45 years, regardless of weight. </a:t>
            </a:r>
            <a:r>
              <a:rPr lang="en-US" b="1" dirty="0"/>
              <a:t>[CLICK]</a:t>
            </a:r>
          </a:p>
          <a:p>
            <a:endParaRPr lang="en-US" dirty="0"/>
          </a:p>
          <a:p>
            <a:r>
              <a:rPr lang="en-US" dirty="0"/>
              <a:t> Testing is also recommended for asymptomatic adults </a:t>
            </a:r>
            <a:r>
              <a:rPr lang="en-US" i="1" dirty="0"/>
              <a:t>of any age</a:t>
            </a:r>
            <a:r>
              <a:rPr lang="en-US" dirty="0"/>
              <a:t> who are overweight or obese and who have one or more additional risk factors for diabetes. </a:t>
            </a:r>
            <a:r>
              <a:rPr lang="en-US" b="1" dirty="0"/>
              <a:t>[CLICK]</a:t>
            </a:r>
            <a:r>
              <a:rPr lang="en-US" dirty="0"/>
              <a:t>  If tests are normal, the Association recommends repeat testing at least every 3 years. </a:t>
            </a:r>
          </a:p>
          <a:p>
            <a:endParaRPr lang="en-US" dirty="0"/>
          </a:p>
          <a:p>
            <a:endParaRPr lang="en-US" dirty="0"/>
          </a:p>
          <a:p>
            <a:r>
              <a:rPr lang="en-US" b="1" dirty="0"/>
              <a:t>[SLIDE]</a:t>
            </a:r>
          </a:p>
          <a:p>
            <a:endParaRPr lang="en-US" b="1" dirty="0"/>
          </a:p>
        </p:txBody>
      </p:sp>
      <p:sp>
        <p:nvSpPr>
          <p:cNvPr id="2775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CDE8BE-BF42-45C1-9E22-ED0DA90EA1CC}"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340291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p:txBody>
          <a:bodyPr/>
          <a:lstStyle/>
          <a:p>
            <a:r>
              <a:rPr lang="en-US" dirty="0"/>
              <a:t>Any of the three tests we discussed a few slides ago– FPG, OGTT, or A1C-- are appropriate tests</a:t>
            </a:r>
            <a:r>
              <a:rPr lang="en-US" baseline="0" dirty="0"/>
              <a:t> for </a:t>
            </a:r>
            <a:r>
              <a:rPr lang="en-US" dirty="0"/>
              <a:t>prediabetes; </a:t>
            </a:r>
            <a:r>
              <a:rPr lang="en-US" b="1" dirty="0"/>
              <a:t>[CLICK]</a:t>
            </a:r>
          </a:p>
          <a:p>
            <a:r>
              <a:rPr lang="en-US" dirty="0"/>
              <a:t>In your patients with prediabetes, do identify and treat other cardiovascular risk factors as appropriate. </a:t>
            </a:r>
            <a:r>
              <a:rPr lang="en-US" b="1" dirty="0"/>
              <a:t>[CLICK]</a:t>
            </a:r>
          </a:p>
          <a:p>
            <a:r>
              <a:rPr lang="en-US" dirty="0"/>
              <a:t>And finally, consider prediabetes testing in overweight or obese children and adolescents when they have 2 or more additional risk factors. </a:t>
            </a:r>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27853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A7B962-7732-4981-A21E-382B914BDD92}"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001155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p:txBody>
          <a:bodyPr/>
          <a:lstStyle/>
          <a:p>
            <a:r>
              <a:rPr lang="en-US"/>
              <a:t>Here are the diagnostic cutpoints for prediabetes across the three tests.  Note that risk is continuous, extending below the lower limit of a range and becoming disproportionately greater at higher ends of the range. </a:t>
            </a:r>
          </a:p>
          <a:p>
            <a:endParaRPr lang="en-US"/>
          </a:p>
          <a:p>
            <a:r>
              <a:rPr lang="en-US" b="1"/>
              <a:t>[SLIDE]</a:t>
            </a:r>
          </a:p>
          <a:p>
            <a:endParaRPr lang="en-US" b="1"/>
          </a:p>
        </p:txBody>
      </p:sp>
      <p:sp>
        <p:nvSpPr>
          <p:cNvPr id="27955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F64F71-AFB2-4E65-BA68-7374F07D4692}"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79557" name="TextBox 4"/>
          <p:cNvSpPr txBox="1">
            <a:spLocks noChangeArrowheads="1"/>
          </p:cNvSpPr>
          <p:nvPr/>
        </p:nvSpPr>
        <p:spPr bwMode="auto">
          <a:xfrm>
            <a:off x="686421" y="7954156"/>
            <a:ext cx="5485158" cy="106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111125" marR="0" lvl="0" indent="-111125"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References</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Expert Committee on the Diagnosis and Classification of Diabetes Mellitus. Report of the Expert Committee on the Diagnosis and Classification of Diabetes Mellitus. Diabetes Care 1997;20:1183–1197 </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Genuth S, Alberti KG, Bennett P, et al., for the Expert Committee on the Diagnosis and Classification of Diabetes Mellitus. Follow-up report on the diagnosis of diabetes mellitus. Diabetes Care 2003;26:3160–3167</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1):S16; Table 3</a:t>
            </a:r>
          </a:p>
        </p:txBody>
      </p:sp>
    </p:spTree>
    <p:extLst>
      <p:ext uri="{BB962C8B-B14F-4D97-AF65-F5344CB8AC3E}">
        <p14:creationId xmlns:p14="http://schemas.microsoft.com/office/powerpoint/2010/main" val="4042530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p:txBody>
          <a:bodyPr/>
          <a:lstStyle/>
          <a:p>
            <a:r>
              <a:rPr lang="en-US" dirty="0"/>
              <a:t>Type 2 diabetes, previously referred to as “non-insulin-dependent diabetes” or “adult-onset diabetes,” accounts for 90–95% of all diabetes. This form encompasses individuals who have insulin resistance and usually relative (rather than absolute) insulin deficiency. At least initially, and often throughout their lifetime, patients with type 2 diabetes may not need insulin treatment to survive.</a:t>
            </a:r>
          </a:p>
          <a:p>
            <a:endParaRPr lang="en-US" dirty="0"/>
          </a:p>
          <a:p>
            <a:r>
              <a:rPr lang="en-US" dirty="0"/>
              <a:t>These recommendations look just like the screening recommendations for prediabetes, so we won’t spend more time on them. </a:t>
            </a:r>
          </a:p>
          <a:p>
            <a:endParaRPr lang="en-US" dirty="0"/>
          </a:p>
          <a:p>
            <a:endParaRPr lang="en-US" dirty="0"/>
          </a:p>
          <a:p>
            <a:r>
              <a:rPr lang="en-US" b="1" dirty="0"/>
              <a:t>[SLIDE]</a:t>
            </a:r>
          </a:p>
          <a:p>
            <a:endParaRPr lang="en-US" b="1" dirty="0"/>
          </a:p>
        </p:txBody>
      </p:sp>
      <p:sp>
        <p:nvSpPr>
          <p:cNvPr id="28160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25B2D0-1630-4A24-BF21-39A603A90B26}"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695399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p:txBody>
          <a:bodyPr/>
          <a:lstStyle/>
          <a:p>
            <a:r>
              <a:rPr lang="en-US"/>
              <a:t>And slide two of the screening recommendations for type 2 diabetes, again just like those for prediabetes.</a:t>
            </a:r>
          </a:p>
          <a:p>
            <a:endParaRPr lang="en-US"/>
          </a:p>
          <a:p>
            <a:pPr marL="0" lvl="1"/>
            <a:r>
              <a:rPr lang="en-US" b="1"/>
              <a:t>[SLIDE]</a:t>
            </a:r>
          </a:p>
          <a:p>
            <a:endParaRPr lang="en-US" b="1"/>
          </a:p>
        </p:txBody>
      </p:sp>
      <p:sp>
        <p:nvSpPr>
          <p:cNvPr id="2826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7C7CA2A-0C58-41E3-A92E-483C98846D96}"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58584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p:txBody>
          <a:bodyPr/>
          <a:lstStyle/>
          <a:p>
            <a:r>
              <a:rPr lang="en-US"/>
              <a:t>Moving on to section two, Classification and Diagnosis of Diabetes….</a:t>
            </a:r>
          </a:p>
          <a:p>
            <a:endParaRPr lang="en-US"/>
          </a:p>
          <a:p>
            <a:r>
              <a:rPr lang="en-US" b="1"/>
              <a:t>[SLIDE]</a:t>
            </a:r>
          </a:p>
        </p:txBody>
      </p:sp>
      <p:sp>
        <p:nvSpPr>
          <p:cNvPr id="27034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96503C-BC35-403D-AAFB-87CBAB50A4AA}"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947160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p:txBody>
          <a:bodyPr/>
          <a:lstStyle/>
          <a:p>
            <a:r>
              <a:rPr lang="en-US" dirty="0"/>
              <a:t>This slide shows the ADA’s list of risk factors for prediabetes</a:t>
            </a:r>
            <a:r>
              <a:rPr lang="en-US" baseline="0" dirty="0"/>
              <a:t> and type 2 diabetes. </a:t>
            </a:r>
            <a:r>
              <a:rPr lang="en-US" dirty="0"/>
              <a:t>If</a:t>
            </a:r>
            <a:r>
              <a:rPr lang="en-US" baseline="0" dirty="0"/>
              <a:t> asymptomatic adults who are overweight or obese have one or more of the risk factors shown here, then they are candidates for testing for prediabetes and type 2 diabetes using the FPG, OGTT, or A1C test. Alternately, screening tools, such as ADA’s risk test, available at www.diabetes.org/are-you-at-risk can also identify patients who should be tested for prediabetes and type 2 diabetes.</a:t>
            </a:r>
            <a:endParaRPr lang="en-US" dirty="0"/>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27853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A7B962-7732-4981-A21E-382B914BDD92}"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477081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98FD56-0CFB-41EC-AD4E-482BFD06284F}"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26854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Characterization of the underlying pathophysiology of diabetes is much more developed in type 1 diabetes than in type 2 diabetes. Three distinct stages of type 1 diabetes can be identified and serve as a framework for future research and regulatory decision making. The rate of progression is dependent on the age at first detection of antibody, number of antibodies, antibody specificity, and antibody titer. Glucose and A1C levels rise well before the clinical onset of diabetes, making diagnosis feasible well before the onset of DKA. </a:t>
            </a:r>
          </a:p>
          <a:p>
            <a:r>
              <a:rPr lang="en-US" b="1" dirty="0"/>
              <a:t>[SLIDE]</a:t>
            </a:r>
          </a:p>
        </p:txBody>
      </p:sp>
      <p:sp>
        <p:nvSpPr>
          <p:cNvPr id="2723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16A61B-9A93-43C9-9753-908BB7E06749}"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723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111125" marR="0" lvl="0" indent="-111125"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a:t>
            </a:r>
          </a:p>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1):S14</a:t>
            </a:r>
          </a:p>
        </p:txBody>
      </p:sp>
    </p:spTree>
    <p:extLst>
      <p:ext uri="{BB962C8B-B14F-4D97-AF65-F5344CB8AC3E}">
        <p14:creationId xmlns:p14="http://schemas.microsoft.com/office/powerpoint/2010/main" val="1157014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p:txBody>
          <a:bodyPr/>
          <a:lstStyle/>
          <a:p>
            <a:r>
              <a:rPr lang="en-US"/>
              <a:t>Moving on to the medical evaluation, a comprehensive medical evaluation should be performed at the initial visit in order to accomplish several things: </a:t>
            </a:r>
          </a:p>
          <a:p>
            <a:pPr>
              <a:buFont typeface="Calibri" pitchFamily="34" charset="0"/>
              <a:buAutoNum type="arabicPeriod"/>
            </a:pPr>
            <a:r>
              <a:rPr lang="en-US"/>
              <a:t>First, to confirm the diagnosis and classify diabetes; </a:t>
            </a:r>
            <a:r>
              <a:rPr lang="en-US" b="1"/>
              <a:t> [CLICK]</a:t>
            </a:r>
          </a:p>
          <a:p>
            <a:pPr>
              <a:buFont typeface="Calibri" pitchFamily="34" charset="0"/>
              <a:buAutoNum type="arabicPeriod"/>
            </a:pPr>
            <a:r>
              <a:rPr lang="en-US"/>
              <a:t>To detect any potential diabetes complications and potential comorbid conditions; </a:t>
            </a:r>
            <a:r>
              <a:rPr lang="en-US" b="1"/>
              <a:t>[CLICK]</a:t>
            </a:r>
          </a:p>
          <a:p>
            <a:pPr>
              <a:buFont typeface="Calibri" pitchFamily="34" charset="0"/>
              <a:buAutoNum type="arabicPeriod"/>
            </a:pPr>
            <a:r>
              <a:rPr lang="en-US"/>
              <a:t>In patients with established diabetes, to review previous treatment and risk factor control; </a:t>
            </a:r>
            <a:r>
              <a:rPr lang="en-US" b="1"/>
              <a:t>[CLICK]</a:t>
            </a:r>
          </a:p>
          <a:p>
            <a:pPr>
              <a:buFont typeface="Calibri" pitchFamily="34" charset="0"/>
              <a:buAutoNum type="arabicPeriod"/>
            </a:pPr>
            <a:r>
              <a:rPr lang="en-US"/>
              <a:t>To Begin patient engagement in the formulation of a care management plan, and finally, </a:t>
            </a:r>
            <a:r>
              <a:rPr lang="en-US" b="1"/>
              <a:t>[CLICK]</a:t>
            </a:r>
          </a:p>
          <a:p>
            <a:pPr>
              <a:buFont typeface="Calibri" pitchFamily="34" charset="0"/>
              <a:buAutoNum type="arabicPeriod"/>
            </a:pPr>
            <a:r>
              <a:rPr lang="en-US"/>
              <a:t>To develop a continuing care plan</a:t>
            </a:r>
          </a:p>
          <a:p>
            <a:endParaRPr lang="en-US"/>
          </a:p>
          <a:p>
            <a:r>
              <a:rPr lang="en-US" b="1"/>
              <a:t>[SLIDE[</a:t>
            </a:r>
          </a:p>
          <a:p>
            <a:endParaRPr lang="en-US" b="1"/>
          </a:p>
        </p:txBody>
      </p:sp>
      <p:sp>
        <p:nvSpPr>
          <p:cNvPr id="3184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1129F8-6A9B-4FE5-8E2B-EA6CC23C65F3}"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836735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p:txBody>
          <a:bodyPr/>
          <a:lstStyle/>
          <a:p>
            <a:pPr>
              <a:buFont typeface="Arial" pitchFamily="34" charset="0"/>
              <a:buNone/>
            </a:pPr>
            <a:r>
              <a:rPr lang="en-US" dirty="0"/>
              <a:t>A focus on the components of comprehensive diabetes evaluation will help ensure optimal management of the patient with diabetes. These are outlined on the next several slides. First, medical history, including age and characteristics of onset of diabetes;  eating patterns, nutritional status, weight history, sleep behaviors—which</a:t>
            </a:r>
            <a:r>
              <a:rPr lang="en-US" baseline="0" dirty="0"/>
              <a:t> is a new addition for 2017 based on research suggesting a link between sleep and glucose control--</a:t>
            </a:r>
            <a:r>
              <a:rPr lang="en-US" dirty="0"/>
              <a:t>physical activity habits, nutrition education and behavioral support history and needs; presence of common comorbidities.</a:t>
            </a:r>
            <a:r>
              <a:rPr lang="en-US" baseline="0" dirty="0"/>
              <a:t> Screening for</a:t>
            </a:r>
            <a:r>
              <a:rPr lang="en-US" dirty="0"/>
              <a:t> psychosocial problems, including </a:t>
            </a:r>
            <a:r>
              <a:rPr lang="en-US" sz="1200" dirty="0"/>
              <a:t>diabetes distress, depression, anxiety, and disordered eating, </a:t>
            </a:r>
            <a:r>
              <a:rPr lang="en-US" dirty="0"/>
              <a:t> with</a:t>
            </a:r>
            <a:r>
              <a:rPr lang="en-US" baseline="0" dirty="0"/>
              <a:t> validated and appropriate measures is recommended, as well as an assessment of other barriers to successful self care, including limited financial, logistical, or support resources. The use of tobacco, alcohol, and narcotics</a:t>
            </a:r>
            <a:r>
              <a:rPr lang="en-US" dirty="0"/>
              <a:t> should</a:t>
            </a:r>
            <a:r>
              <a:rPr lang="en-US" baseline="0" dirty="0"/>
              <a:t> also be assessed.</a:t>
            </a:r>
            <a:endParaRPr lang="en-US" dirty="0"/>
          </a:p>
          <a:p>
            <a:pPr>
              <a:buFont typeface="Arial" pitchFamily="34" charset="0"/>
              <a:buNone/>
            </a:pPr>
            <a:endParaRPr lang="en-US" dirty="0"/>
          </a:p>
          <a:p>
            <a:pPr>
              <a:buFont typeface="Arial" pitchFamily="34" charset="0"/>
              <a:buNone/>
            </a:pPr>
            <a:r>
              <a:rPr lang="en-US" b="1" dirty="0"/>
              <a:t>[SLIDE]</a:t>
            </a:r>
          </a:p>
        </p:txBody>
      </p:sp>
      <p:sp>
        <p:nvSpPr>
          <p:cNvPr id="319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972977-2677-43DA-8C7A-77C955805519}"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19493" name="TextBox 4"/>
          <p:cNvSpPr txBox="1">
            <a:spLocks noChangeArrowheads="1"/>
          </p:cNvSpPr>
          <p:nvPr/>
        </p:nvSpPr>
        <p:spPr bwMode="auto">
          <a:xfrm>
            <a:off x="686421" y="8494426"/>
            <a:ext cx="5485158"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111125" marR="0" lvl="0" indent="-111125"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a:t>
            </a:r>
          </a:p>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1):S21; Table 7</a:t>
            </a:r>
          </a:p>
        </p:txBody>
      </p:sp>
    </p:spTree>
    <p:extLst>
      <p:ext uri="{BB962C8B-B14F-4D97-AF65-F5344CB8AC3E}">
        <p14:creationId xmlns:p14="http://schemas.microsoft.com/office/powerpoint/2010/main" val="584288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a:ln/>
        </p:spPr>
      </p:sp>
      <p:sp>
        <p:nvSpPr>
          <p:cNvPr id="320515" name="Notes Placeholder 2"/>
          <p:cNvSpPr>
            <a:spLocks noGrp="1"/>
          </p:cNvSpPr>
          <p:nvPr>
            <p:ph type="body" idx="1"/>
          </p:nvPr>
        </p:nvSpPr>
        <p:spPr/>
        <p:txBody>
          <a:bodyPr/>
          <a:lstStyle/>
          <a:p>
            <a:pPr>
              <a:buFont typeface="Arial" pitchFamily="34" charset="0"/>
              <a:buNone/>
            </a:pPr>
            <a:r>
              <a:rPr lang="en-US" dirty="0"/>
              <a:t>The medical history should also include the patient’s history of diabetes education, self-management, and support as well as their needs in each of these areas. Previous treatment regimens and response to therapy; results of glucose monitoring and the patient’s data use; frequency of diabetic ketoacidosis, severity and cause; and hypoglycemic episodes, awareness, frequency and causes. Assessing</a:t>
            </a:r>
            <a:r>
              <a:rPr lang="en-US" baseline="0" dirty="0"/>
              <a:t> for medication-taking behaviors and barriers to medication adherence was also highlighted in the 2017 Standards as an important part of the comprehensive medical evaluation.</a:t>
            </a:r>
            <a:endParaRPr lang="en-US" dirty="0"/>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320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2E2230-5997-478A-B3F0-241A6C7E7192}"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20517" name="TextBox 4"/>
          <p:cNvSpPr txBox="1">
            <a:spLocks noChangeArrowheads="1"/>
          </p:cNvSpPr>
          <p:nvPr/>
        </p:nvSpPr>
        <p:spPr bwMode="auto">
          <a:xfrm>
            <a:off x="686421" y="8494426"/>
            <a:ext cx="5485158"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111125" marR="0" lvl="0" indent="-111125"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a:t>
            </a:r>
          </a:p>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1):S21; Table 7</a:t>
            </a:r>
          </a:p>
        </p:txBody>
      </p:sp>
    </p:spTree>
    <p:extLst>
      <p:ext uri="{BB962C8B-B14F-4D97-AF65-F5344CB8AC3E}">
        <p14:creationId xmlns:p14="http://schemas.microsoft.com/office/powerpoint/2010/main" val="3342476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p:txBody>
          <a:bodyPr/>
          <a:lstStyle/>
          <a:p>
            <a:r>
              <a:rPr lang="en-US" dirty="0"/>
              <a:t>And the final components of the medical history-- the patient’s history of high blood pressure, abnormal lipids; and any history of micro- or </a:t>
            </a:r>
            <a:r>
              <a:rPr lang="en-US" dirty="0" err="1"/>
              <a:t>macrovascular</a:t>
            </a:r>
            <a:r>
              <a:rPr lang="en-US" dirty="0"/>
              <a:t> complications, being certain to include sexual dysfunction. And for women of</a:t>
            </a:r>
            <a:r>
              <a:rPr lang="en-US" baseline="0" dirty="0"/>
              <a:t> childbearing capacity, a review of contraception and preconception planning is strongly recommended.</a:t>
            </a:r>
            <a:endParaRPr lang="en-US" dirty="0"/>
          </a:p>
          <a:p>
            <a:endParaRPr lang="en-US" dirty="0"/>
          </a:p>
          <a:p>
            <a:r>
              <a:rPr lang="en-US" b="1" dirty="0"/>
              <a:t>[SLIDE]</a:t>
            </a:r>
          </a:p>
          <a:p>
            <a:endParaRPr lang="en-US" b="1" dirty="0"/>
          </a:p>
        </p:txBody>
      </p:sp>
      <p:sp>
        <p:nvSpPr>
          <p:cNvPr id="32154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F2E563A-B98E-4F0D-8018-8F70EB6AE6FB}"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21541" name="TextBox 5"/>
          <p:cNvSpPr txBox="1">
            <a:spLocks noChangeArrowheads="1"/>
          </p:cNvSpPr>
          <p:nvPr/>
        </p:nvSpPr>
        <p:spPr bwMode="auto">
          <a:xfrm>
            <a:off x="686421" y="8494426"/>
            <a:ext cx="5485158"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111125" marR="0" lvl="0" indent="-111125"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a:t>
            </a:r>
          </a:p>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1):S21; Table 7</a:t>
            </a:r>
          </a:p>
        </p:txBody>
      </p:sp>
    </p:spTree>
    <p:extLst>
      <p:ext uri="{BB962C8B-B14F-4D97-AF65-F5344CB8AC3E}">
        <p14:creationId xmlns:p14="http://schemas.microsoft.com/office/powerpoint/2010/main" val="1009820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ln/>
        </p:spPr>
      </p:sp>
      <p:sp>
        <p:nvSpPr>
          <p:cNvPr id="322563" name="Notes Placeholder 2"/>
          <p:cNvSpPr>
            <a:spLocks noGrp="1"/>
          </p:cNvSpPr>
          <p:nvPr>
            <p:ph type="body" idx="1"/>
          </p:nvPr>
        </p:nvSpPr>
        <p:spPr/>
        <p:txBody>
          <a:bodyPr/>
          <a:lstStyle/>
          <a:p>
            <a:r>
              <a:rPr lang="en-US" dirty="0"/>
              <a:t>Moving on to the physical exam, which should include height, weight and BMI. In children and adolescents you should also track growth and pubertal development. </a:t>
            </a:r>
          </a:p>
          <a:p>
            <a:r>
              <a:rPr lang="en-US" dirty="0"/>
              <a:t>Blood pressure determination, an eye exam, thyroid palpation, skin exam– looking for acanthosis </a:t>
            </a:r>
            <a:r>
              <a:rPr lang="en-US" dirty="0" err="1"/>
              <a:t>nigricans</a:t>
            </a:r>
            <a:r>
              <a:rPr lang="en-US" dirty="0"/>
              <a:t> or injection or infusion sites; and the comprehensive foot exam,</a:t>
            </a:r>
            <a:r>
              <a:rPr lang="en-US" baseline="0" dirty="0"/>
              <a:t> including inspection, palpation of dorsalis </a:t>
            </a:r>
            <a:r>
              <a:rPr lang="en-US" baseline="0" dirty="0" err="1"/>
              <a:t>pedis</a:t>
            </a:r>
            <a:r>
              <a:rPr lang="en-US" baseline="0" dirty="0"/>
              <a:t> and posterior </a:t>
            </a:r>
            <a:r>
              <a:rPr lang="en-US" baseline="0" dirty="0" err="1"/>
              <a:t>tibial</a:t>
            </a:r>
            <a:r>
              <a:rPr lang="en-US" baseline="0" dirty="0"/>
              <a:t> pulses, presence/absence of patellar and </a:t>
            </a:r>
            <a:r>
              <a:rPr lang="en-US" baseline="0" dirty="0" err="1"/>
              <a:t>achilles</a:t>
            </a:r>
            <a:r>
              <a:rPr lang="en-US" baseline="0" dirty="0"/>
              <a:t> reflexes, and determination of proprioception, vibration, and monofilament sensations.</a:t>
            </a:r>
            <a:r>
              <a:rPr lang="en-US" dirty="0"/>
              <a:t> </a:t>
            </a:r>
          </a:p>
          <a:p>
            <a:endParaRPr lang="en-US" dirty="0"/>
          </a:p>
          <a:p>
            <a:r>
              <a:rPr lang="en-US" b="1" dirty="0"/>
              <a:t>[SLIDE]</a:t>
            </a:r>
          </a:p>
        </p:txBody>
      </p:sp>
      <p:sp>
        <p:nvSpPr>
          <p:cNvPr id="32256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62821B6-4E5E-4647-B244-3C22C97E9D74}"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061601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ln/>
        </p:spPr>
      </p:sp>
      <p:sp>
        <p:nvSpPr>
          <p:cNvPr id="323587" name="Notes Placeholder 2"/>
          <p:cNvSpPr>
            <a:spLocks noGrp="1"/>
          </p:cNvSpPr>
          <p:nvPr>
            <p:ph type="body" idx="1"/>
          </p:nvPr>
        </p:nvSpPr>
        <p:spPr/>
        <p:txBody>
          <a:bodyPr/>
          <a:lstStyle/>
          <a:p>
            <a:r>
              <a:rPr lang="en-US" dirty="0"/>
              <a:t>And finally, the last components of the comprehensive exam, the laboratory evaluation. Perform an A1C if results are not available from within the past 3 months. And the rest of these if you don’t have them from within the past  year: a fasting lipid profile, liver function tests, spot urine albumin-to-creatinine ratio, serum creatinine and estimated glomerular filtration rate, and, finally, in patients with type 1, assess thyroid-stimulating hormone. </a:t>
            </a:r>
          </a:p>
          <a:p>
            <a:endParaRPr lang="en-US" dirty="0"/>
          </a:p>
          <a:p>
            <a:r>
              <a:rPr lang="en-US" b="1" dirty="0"/>
              <a:t>[SLIDE]</a:t>
            </a:r>
          </a:p>
        </p:txBody>
      </p:sp>
      <p:sp>
        <p:nvSpPr>
          <p:cNvPr id="3235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A18B97-00D0-4301-9A70-CDCC1002A1B6}"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4221662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p:txBody>
          <a:bodyPr/>
          <a:lstStyle/>
          <a:p>
            <a:r>
              <a:rPr lang="en-US" b="0" dirty="0"/>
              <a:t>Moving</a:t>
            </a:r>
            <a:r>
              <a:rPr lang="en-US" b="0" baseline="0" dirty="0"/>
              <a:t> on now to a discussion of the common comorbidities of diabetes, listed on this slide. We’ll highlight a few ADA recommendations relating to these comorbidities. </a:t>
            </a:r>
            <a:endParaRPr lang="en-US" b="0" dirty="0"/>
          </a:p>
          <a:p>
            <a:r>
              <a:rPr lang="en-US" b="1" dirty="0"/>
              <a:t>[SLIDE[</a:t>
            </a:r>
          </a:p>
        </p:txBody>
      </p:sp>
      <p:sp>
        <p:nvSpPr>
          <p:cNvPr id="2672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2D63BA5-4A37-4FB0-A8F8-93D1AF64431E}"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56466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p:txBody>
          <a:bodyPr/>
          <a:lstStyle/>
          <a:p>
            <a:r>
              <a:rPr lang="en-US" dirty="0"/>
              <a:t>This section includes several key areas, such as classification of and diagnostic tests for diabetes, prediabetes, type 1 and type 2 diabetes, GDM, MODY, and CFRD, or Cystic Fibrosis-Related Diabetes. </a:t>
            </a:r>
          </a:p>
          <a:p>
            <a:endParaRPr lang="en-US" dirty="0"/>
          </a:p>
          <a:p>
            <a:r>
              <a:rPr lang="en-US" b="1" dirty="0"/>
              <a:t>[SLIDE]</a:t>
            </a:r>
          </a:p>
          <a:p>
            <a:endParaRPr lang="en-US" b="1" dirty="0"/>
          </a:p>
        </p:txBody>
      </p:sp>
      <p:sp>
        <p:nvSpPr>
          <p:cNvPr id="27136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E9C53B-22A4-486C-9BD8-80DB1DC309B0}"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000603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p:txBody>
          <a:bodyPr/>
          <a:lstStyle/>
          <a:p>
            <a:r>
              <a:rPr lang="en-US" b="1" dirty="0"/>
              <a:t>[SLIDE[</a:t>
            </a:r>
          </a:p>
        </p:txBody>
      </p:sp>
      <p:sp>
        <p:nvSpPr>
          <p:cNvPr id="2672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2D63BA5-4A37-4FB0-A8F8-93D1AF64431E}"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98150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6FFBFC-DC77-4347-8968-7C159BD1391F}"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9796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section, previously entitled “Foundations of Care and Comprehensive Medical Evaluation,” was refocused on lifestyle management.</a:t>
            </a:r>
            <a:endParaRPr lang="en-US" b="1" dirty="0"/>
          </a:p>
          <a:p>
            <a:r>
              <a:rPr lang="en-US" b="1" dirty="0"/>
              <a:t>[SLIDE]</a:t>
            </a:r>
          </a:p>
        </p:txBody>
      </p:sp>
      <p:sp>
        <p:nvSpPr>
          <p:cNvPr id="2938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ACC87B2-2B3D-4480-94E7-0F600135725A}" type="slidenum">
              <a:rPr kumimoji="0" lang="en-US" sz="9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1375003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p:txBody>
          <a:bodyPr/>
          <a:lstStyle/>
          <a:p>
            <a:r>
              <a:rPr lang="en-US" dirty="0"/>
              <a:t>Figuring out what to eat can be the most challenging part of daily self-management for people with diabetes. The Association has long held that there is no “one size fits all” approach to nutrition therapy, and lays out four goals for nutrition</a:t>
            </a:r>
            <a:r>
              <a:rPr lang="en-US" baseline="0" dirty="0"/>
              <a:t> therapy</a:t>
            </a:r>
            <a:r>
              <a:rPr lang="en-US" dirty="0"/>
              <a:t> for adults with diabetes:</a:t>
            </a:r>
          </a:p>
          <a:p>
            <a:r>
              <a:rPr lang="en-US" dirty="0"/>
              <a:t>1. We want to promote and support healthful eating patterns, emphasizing a variety of nutrient-dense foods in appropriate portion sizes, in order to improve overall health and specifically to: </a:t>
            </a:r>
          </a:p>
          <a:p>
            <a:pPr lvl="1" indent="-112163"/>
            <a:r>
              <a:rPr lang="en-US" dirty="0"/>
              <a:t>Achieve and maintain body weight goals </a:t>
            </a:r>
          </a:p>
          <a:p>
            <a:pPr lvl="1" indent="-112163"/>
            <a:r>
              <a:rPr lang="en-US" dirty="0"/>
              <a:t>Attain individualized glycemic, blood pressure, and lipid goals </a:t>
            </a:r>
          </a:p>
          <a:p>
            <a:pPr lvl="1" indent="-112163"/>
            <a:r>
              <a:rPr lang="en-US" dirty="0"/>
              <a:t>Delay or prevent complications of diabetes  </a:t>
            </a:r>
            <a:r>
              <a:rPr lang="en-US" b="1" dirty="0"/>
              <a:t>[CLICK]</a:t>
            </a:r>
          </a:p>
          <a:p>
            <a:pPr lvl="1" indent="-112163"/>
            <a:endParaRPr lang="en-US" dirty="0"/>
          </a:p>
          <a:p>
            <a:r>
              <a:rPr lang="en-US" dirty="0"/>
              <a:t>To address individual nutrition needs based on personal and cultural preferences, health literacy and numeracy, access to healthful foods, willingness and ability to make behavioral changes, and barriers to change. </a:t>
            </a:r>
          </a:p>
          <a:p>
            <a:endParaRPr lang="en-US" dirty="0"/>
          </a:p>
          <a:p>
            <a:r>
              <a:rPr lang="en-US" b="1" dirty="0"/>
              <a:t>[SLIDE]</a:t>
            </a:r>
          </a:p>
        </p:txBody>
      </p:sp>
      <p:sp>
        <p:nvSpPr>
          <p:cNvPr id="301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8AF66D-601C-40F5-A0B1-1DD1459109B8}"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815407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p:txBody>
          <a:bodyPr/>
          <a:lstStyle/>
          <a:p>
            <a:r>
              <a:rPr lang="en-US"/>
              <a:t>Third, we want to help our patients maintain the pleasure of eating by providing non-judgmental messages about food choices, and finally, </a:t>
            </a:r>
            <a:r>
              <a:rPr lang="en-US" b="1"/>
              <a:t>[CLICK] </a:t>
            </a:r>
            <a:r>
              <a:rPr lang="en-US"/>
              <a:t> we want to provide the individual with diabetes with practical tools for developing healthful eating patterns rather than focusing on individual macronutrients, micro-nutrients, or single foods.</a:t>
            </a:r>
          </a:p>
          <a:p>
            <a:pPr>
              <a:buFont typeface="Arial" pitchFamily="34" charset="0"/>
              <a:buNone/>
            </a:pPr>
            <a:endParaRPr lang="en-US"/>
          </a:p>
          <a:p>
            <a:pPr>
              <a:buFont typeface="Arial" pitchFamily="34" charset="0"/>
              <a:buNone/>
            </a:pPr>
            <a:endParaRPr lang="en-US"/>
          </a:p>
          <a:p>
            <a:pPr>
              <a:buFont typeface="Arial" pitchFamily="34" charset="0"/>
              <a:buNone/>
            </a:pPr>
            <a:r>
              <a:rPr lang="en-US" b="1"/>
              <a:t>[SLIDE}</a:t>
            </a:r>
          </a:p>
          <a:p>
            <a:endParaRPr lang="en-US" b="1"/>
          </a:p>
        </p:txBody>
      </p:sp>
      <p:sp>
        <p:nvSpPr>
          <p:cNvPr id="30208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C8E62A4-CFC4-420B-972C-B81986B75546}"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682224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2B38FB-059B-4283-A8C1-0DEAEE9CF508}"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04279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xfrm>
            <a:off x="686421" y="4347148"/>
            <a:ext cx="5485158" cy="4114488"/>
          </a:xfrm>
        </p:spPr>
        <p:txBody>
          <a:bodyPr/>
          <a:lstStyle/>
          <a:p>
            <a:r>
              <a:rPr lang="en-US" dirty="0"/>
              <a:t>Recommendations for physical activity for people with diabetes are summarized on this slide and the next.</a:t>
            </a:r>
          </a:p>
          <a:p>
            <a:pPr>
              <a:spcBef>
                <a:spcPts val="1200"/>
              </a:spcBef>
            </a:pPr>
            <a:r>
              <a:rPr lang="en-US" dirty="0"/>
              <a:t>• </a:t>
            </a:r>
            <a:r>
              <a:rPr lang="en-US" sz="1200" dirty="0"/>
              <a:t>Children with diabetes/prediabetes: at least 60 min/day physical activity </a:t>
            </a:r>
            <a:r>
              <a:rPr lang="en-US" sz="1200" dirty="0">
                <a:solidFill>
                  <a:schemeClr val="accent6"/>
                </a:solidFill>
              </a:rPr>
              <a:t> </a:t>
            </a:r>
            <a:r>
              <a:rPr lang="en-US" sz="1200" b="1" dirty="0">
                <a:solidFill>
                  <a:schemeClr val="accent6"/>
                </a:solidFill>
              </a:rPr>
              <a:t>[Click]</a:t>
            </a:r>
          </a:p>
          <a:p>
            <a:pPr>
              <a:spcBef>
                <a:spcPts val="1200"/>
              </a:spcBef>
            </a:pPr>
            <a:r>
              <a:rPr lang="en-US" sz="1200" dirty="0"/>
              <a:t>Most adults with type 1  and type 2  diabetes: 150+ min/</a:t>
            </a:r>
            <a:r>
              <a:rPr lang="en-US" sz="1200" dirty="0" err="1"/>
              <a:t>wk</a:t>
            </a:r>
            <a:r>
              <a:rPr lang="en-US" sz="1200" dirty="0"/>
              <a:t> of moderate-to-vigorous activity over at least 3 days/week with no more than 2 consecutive days without exercise. Shorter durations (minimum 75 min/week) of vigorous-intensity or interval training may be sufficient for younger and more physically fit individuals. </a:t>
            </a:r>
            <a:r>
              <a:rPr lang="en-US" sz="1200" b="1" dirty="0"/>
              <a:t>[CLICK]</a:t>
            </a:r>
            <a:endParaRPr lang="en-US" sz="1200" b="1" dirty="0">
              <a:solidFill>
                <a:schemeClr val="accent6"/>
              </a:solidFill>
            </a:endParaRPr>
          </a:p>
          <a:p>
            <a:pPr>
              <a:spcBef>
                <a:spcPts val="1200"/>
              </a:spcBef>
            </a:pPr>
            <a:r>
              <a:rPr lang="en-US" sz="1200" dirty="0"/>
              <a:t>Adults with type 1 and type 2</a:t>
            </a:r>
            <a:r>
              <a:rPr lang="en-US" sz="1200" dirty="0">
                <a:solidFill>
                  <a:srgbClr val="F79646"/>
                </a:solidFill>
              </a:rPr>
              <a:t> </a:t>
            </a:r>
            <a:r>
              <a:rPr lang="en-US" sz="1200" dirty="0"/>
              <a:t>diabetes should perform resistance training in 2-3 sessions/week on nonconsecutive days</a:t>
            </a:r>
            <a:endParaRPr lang="en-US" sz="1200" dirty="0">
              <a:solidFill>
                <a:schemeClr val="accent6"/>
              </a:solidFill>
            </a:endParaRPr>
          </a:p>
          <a:p>
            <a:r>
              <a:rPr lang="en-US" b="1" dirty="0"/>
              <a:t>[SLIDE]</a:t>
            </a:r>
          </a:p>
        </p:txBody>
      </p:sp>
      <p:sp>
        <p:nvSpPr>
          <p:cNvPr id="3133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ED7460-3EA0-4F57-92FE-35B54B6C777C}" type="slidenum">
              <a:rPr kumimoji="0" lang="en-US" sz="9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9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313349" name="TextBox 4"/>
          <p:cNvSpPr txBox="1">
            <a:spLocks noChangeArrowheads="1"/>
          </p:cNvSpPr>
          <p:nvPr/>
        </p:nvSpPr>
        <p:spPr bwMode="auto">
          <a:xfrm>
            <a:off x="686421" y="7418571"/>
            <a:ext cx="5485158" cy="161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111125" marR="0" lvl="0" indent="-111125"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pitchFamily="34" charset="0"/>
                <a:ea typeface="+mn-ea"/>
                <a:cs typeface="+mn-cs"/>
              </a:rPr>
              <a:t>References</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mn-cs"/>
              </a:rPr>
              <a:t>American Diabetes Association. Standards of medical care in diabetes—2014. Diabetes Care 2014;37(suppl 1):S31 </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mn-cs"/>
              </a:rPr>
              <a:t>Knowler WC, Barrett-Connor E, Fowler SE, et al, for the Diabetes Prevention Program Research Group. Reduction in the incidence of type 2 diabetes with lifestyle intervention or metformin. N Engl J Med 2002;346:393–403</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mn-cs"/>
              </a:rPr>
              <a:t>Tuomilehto J, Lindström J, Eriksson JG, et al.; Finnish Diabetes Prevention Study Group. Prevention of type 2 diabetes mellitus by changes in lifestyle among subjects with impaired glucose tolerance. N Engl J Med 2001;344:1343–1350</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mn-cs"/>
              </a:rPr>
              <a:t>Pan XR, Li GW, Hu YH, et al. Effects of diet and exercise in preventing NIDDM in people with impaired glucose tolerance. The Da Qing IGT and Diabetes Study. Diabetes Care 1997;20:537–544</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mn-cs"/>
              </a:rPr>
              <a:t> Colberg SR, Sigal RJ, Fernhall B, et al. Exercise and type 2 diabetes. The American Collegoe of Sports Medicine and the American Diabetes Association: joint position statement. Diabetes Care 2010;33:2692–2696</a:t>
            </a:r>
          </a:p>
        </p:txBody>
      </p:sp>
    </p:spTree>
    <p:extLst>
      <p:ext uri="{BB962C8B-B14F-4D97-AF65-F5344CB8AC3E}">
        <p14:creationId xmlns:p14="http://schemas.microsoft.com/office/powerpoint/2010/main" val="254979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xfrm>
            <a:off x="686421" y="4347148"/>
            <a:ext cx="5485158" cy="4114488"/>
          </a:xfrm>
        </p:spPr>
        <p:txBody>
          <a:bodyPr/>
          <a:lstStyle/>
          <a:p>
            <a:r>
              <a:rPr lang="en-US" dirty="0"/>
              <a:t>Here are a couple new recommendations for 2017 [</a:t>
            </a:r>
            <a:r>
              <a:rPr lang="en-US" b="1" dirty="0"/>
              <a:t>CLICK</a:t>
            </a:r>
            <a:r>
              <a:rPr lang="en-US" dirty="0"/>
              <a: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All adults, and particularly those with type 2 diabetes, should decrease the amount of time spent in daily sedentary behavior.  Prolonged sitting should be interrupted every 30 min for blood glucose benefits, particularly in adults with type 2 diabetes. </a:t>
            </a:r>
            <a:r>
              <a:rPr lang="en-US" sz="1200" dirty="0">
                <a:solidFill>
                  <a:srgbClr val="F79646"/>
                </a:solidFill>
              </a:rPr>
              <a:t> </a:t>
            </a:r>
            <a:r>
              <a:rPr lang="en-US" sz="1200" b="1" dirty="0">
                <a:solidFill>
                  <a:srgbClr val="F79646"/>
                </a:solidFill>
              </a:rPr>
              <a:t>[CLICK]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New</a:t>
            </a:r>
            <a:r>
              <a:rPr lang="en-US" sz="1200" baseline="0" dirty="0"/>
              <a:t> recommendation for 2017: </a:t>
            </a:r>
            <a:r>
              <a:rPr lang="en-US" sz="1200" dirty="0"/>
              <a:t>Flexibility training and balance training are recommended 2–3 times/week for older adults with diabetes. Yoga and tai chi may be included based on individual preferences to increase flexibility, muscular strength, and balance. </a:t>
            </a:r>
            <a:endParaRPr lang="en-US" sz="1200" dirty="0">
              <a:solidFill>
                <a:srgbClr val="F79646"/>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79646"/>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79646"/>
              </a:solidFill>
            </a:endParaRPr>
          </a:p>
          <a:p>
            <a:endParaRPr lang="en-US" dirty="0"/>
          </a:p>
          <a:p>
            <a:r>
              <a:rPr lang="en-US" b="1" dirty="0"/>
              <a:t>[SLIDE]</a:t>
            </a:r>
          </a:p>
        </p:txBody>
      </p:sp>
      <p:sp>
        <p:nvSpPr>
          <p:cNvPr id="3133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ED7460-3EA0-4F57-92FE-35B54B6C777C}" type="slidenum">
              <a:rPr kumimoji="0" lang="en-US" sz="9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9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313349" name="TextBox 4"/>
          <p:cNvSpPr txBox="1">
            <a:spLocks noChangeArrowheads="1"/>
          </p:cNvSpPr>
          <p:nvPr/>
        </p:nvSpPr>
        <p:spPr bwMode="auto">
          <a:xfrm>
            <a:off x="686421" y="7418571"/>
            <a:ext cx="5485158" cy="161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111125" marR="0" lvl="0" indent="-111125"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pitchFamily="34" charset="0"/>
                <a:ea typeface="+mn-ea"/>
                <a:cs typeface="+mn-cs"/>
              </a:rPr>
              <a:t>References</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mn-cs"/>
              </a:rPr>
              <a:t>American Diabetes Association. Standards of medical care in diabetes—2014. Diabetes Care 2014;37(suppl 1):S31 </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mn-cs"/>
              </a:rPr>
              <a:t>Knowler WC, Barrett-Connor E, Fowler SE, et al, for the Diabetes Prevention Program Research Group. Reduction in the incidence of type 2 diabetes with lifestyle intervention or metformin. N Engl J Med 2002;346:393–403</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mn-cs"/>
              </a:rPr>
              <a:t>Tuomilehto J, Lindström J, Eriksson JG, et al.; Finnish Diabetes Prevention Study Group. Prevention of type 2 diabetes mellitus by changes in lifestyle among subjects with impaired glucose tolerance. N Engl J Med 2001;344:1343–1350</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mn-cs"/>
              </a:rPr>
              <a:t>Pan XR, Li GW, Hu YH, et al. Effects of diet and exercise in preventing NIDDM in people with impaired glucose tolerance. The Da Qing IGT and Diabetes Study. Diabetes Care 1997;20:537–544</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mn-cs"/>
              </a:rPr>
              <a:t> Colberg SR, Sigal RJ, Fernhall B, et al. Exercise and type 2 diabetes. The American Collegoe of Sports Medicine and the American Diabetes Association: joint position statement. Diabetes Care 2010;33:2692–2696</a:t>
            </a:r>
          </a:p>
        </p:txBody>
      </p:sp>
    </p:spTree>
    <p:extLst>
      <p:ext uri="{BB962C8B-B14F-4D97-AF65-F5344CB8AC3E}">
        <p14:creationId xmlns:p14="http://schemas.microsoft.com/office/powerpoint/2010/main" val="3116667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p:txBody>
          <a:bodyPr/>
          <a:lstStyle/>
          <a:p>
            <a:r>
              <a:rPr lang="en-US"/>
              <a:t>The Association offers two key recommendations in the areas of tobacco and e-cigarettes. First, do advise all patients not to use cigarettes, other tobacco products, or e-cigarettes.  This last one – e-cigarettes– is hard, but there just are no rigorous studies demonstrating that e-cigarettes are a healthier alternative to smoking or that e-cigarettes can facilitate smoking cessation. More extensive research of their short- and long-term effects is needed to determine their safety and their cardiopulmonary effects in comparison with smoking and standard approaches to smoking cessation so the Association recommends against their use.    </a:t>
            </a:r>
            <a:r>
              <a:rPr lang="en-US" b="1"/>
              <a:t>[CLICK]</a:t>
            </a:r>
          </a:p>
          <a:p>
            <a:endParaRPr lang="en-US"/>
          </a:p>
          <a:p>
            <a:r>
              <a:rPr lang="en-US"/>
              <a:t>And secondly, do include smoking cessation counseling and other forms of treatment as a routine component of diabetes care. </a:t>
            </a:r>
          </a:p>
          <a:p>
            <a:endParaRPr lang="en-US"/>
          </a:p>
          <a:p>
            <a:r>
              <a:rPr lang="en-US" b="1"/>
              <a:t>[SLIDE]</a:t>
            </a:r>
          </a:p>
          <a:p>
            <a:endParaRPr lang="en-US" b="1"/>
          </a:p>
        </p:txBody>
      </p:sp>
      <p:sp>
        <p:nvSpPr>
          <p:cNvPr id="3143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DF47C19-D519-4F0E-BF5B-7AC8FAB887BA}"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40016716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16419" name="Notes Placeholder 2"/>
          <p:cNvSpPr>
            <a:spLocks noGrp="1"/>
          </p:cNvSpPr>
          <p:nvPr>
            <p:ph type="body" idx="1"/>
          </p:nvPr>
        </p:nvSpPr>
        <p:spPr/>
        <p:txBody>
          <a:bodyPr/>
          <a:lstStyle/>
          <a:p>
            <a:r>
              <a:rPr lang="en-US" dirty="0"/>
              <a:t>Emotional well-being is an important part of diabetes care and self-management. Psychological and social problems can impair the individual’s or family’s ability to carry out diabetes care tasks and therefore compromise health status. The Association offers several recommendations for addressing psychosocial issues, comprised on the next two slides. </a:t>
            </a:r>
          </a:p>
          <a:p>
            <a:endParaRPr lang="en-US" dirty="0"/>
          </a:p>
          <a:p>
            <a:r>
              <a:rPr lang="en-US" dirty="0"/>
              <a:t>First, psychosocial care should</a:t>
            </a:r>
            <a:r>
              <a:rPr lang="en-US" baseline="0" dirty="0"/>
              <a:t> be provided to all people with diabetes, with the goals of optimizing health outcomes and quality of life.</a:t>
            </a:r>
            <a:r>
              <a:rPr lang="en-US" dirty="0"/>
              <a:t> </a:t>
            </a:r>
          </a:p>
          <a:p>
            <a:endParaRPr lang="en-US" dirty="0"/>
          </a:p>
          <a:p>
            <a:r>
              <a:rPr lang="en-US" dirty="0"/>
              <a:t>Psychosocial screening and follow-up may include, but are not limited to, attitudes about the illness, expectations for medical management and outcomes, affect/mood, general and diabetes-related quality-of-life, resources (financial, social, and emotional), and psychiatric history. </a:t>
            </a:r>
          </a:p>
          <a:p>
            <a:endParaRPr lang="en-US" dirty="0"/>
          </a:p>
          <a:p>
            <a:r>
              <a:rPr lang="en-US" b="1" dirty="0"/>
              <a:t>[SLIDE]</a:t>
            </a:r>
          </a:p>
        </p:txBody>
      </p:sp>
      <p:sp>
        <p:nvSpPr>
          <p:cNvPr id="3164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BD91859-DBD7-4C13-842E-FCA9D0812401}"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55790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p:txBody>
          <a:bodyPr/>
          <a:lstStyle/>
          <a:p>
            <a:r>
              <a:rPr lang="en-US" dirty="0"/>
              <a:t>The classification of diabetes includes four clinical categories:</a:t>
            </a:r>
          </a:p>
          <a:p>
            <a:pPr marL="448650" lvl="1" indent="-224325">
              <a:buFont typeface="Calibri" pitchFamily="34" charset="0"/>
              <a:buAutoNum type="arabicPeriod"/>
            </a:pPr>
            <a:r>
              <a:rPr lang="en-US" dirty="0"/>
              <a:t>Type 1 diabetes, due to β-cell destruction, usually leading to absolute insulin deficiency; </a:t>
            </a:r>
            <a:r>
              <a:rPr lang="en-US" b="1" dirty="0"/>
              <a:t>[CLICK]</a:t>
            </a:r>
          </a:p>
          <a:p>
            <a:pPr marL="448650" lvl="1" indent="-224325">
              <a:buFont typeface="Calibri" pitchFamily="34" charset="0"/>
              <a:buAutoNum type="arabicPeriod"/>
            </a:pPr>
            <a:r>
              <a:rPr lang="en-US" dirty="0"/>
              <a:t>Type 2 diabetes, due to a progressive insulin secretory defect on the background of insulin resistance;</a:t>
            </a:r>
            <a:r>
              <a:rPr lang="en-US" b="1" dirty="0"/>
              <a:t> [CLICK]</a:t>
            </a:r>
          </a:p>
          <a:p>
            <a:pPr marL="448650" lvl="1" indent="-224325">
              <a:buFont typeface="Calibri" pitchFamily="34" charset="0"/>
              <a:buAutoNum type="arabicPeriod"/>
            </a:pPr>
            <a:r>
              <a:rPr lang="en-US" dirty="0"/>
              <a:t>Gestational diabetes mellitus, which is diabetes diagnosed during pregnancy that is not clearly overt diabetes</a:t>
            </a:r>
            <a:r>
              <a:rPr lang="en-US" b="1" dirty="0"/>
              <a:t> [CLICK]</a:t>
            </a:r>
          </a:p>
          <a:p>
            <a:pPr marL="448650" lvl="1" indent="-224325">
              <a:buFont typeface="Calibri" pitchFamily="34" charset="0"/>
              <a:buAutoNum type="arabicPeriod"/>
            </a:pPr>
            <a:r>
              <a:rPr lang="en-US" dirty="0"/>
              <a:t>Other specific types of diabetes due to other causes; e.g., genetic defects in β-cell function, genetic defects in insulin action, diseases of the exocrine pancreas (such as cystic fibrosis), and drug- or chemical-induced diabetes (such as in the treatment of HIV/AIDS or after organ transplantation)</a:t>
            </a:r>
          </a:p>
          <a:p>
            <a:pPr marL="448650" lvl="1" indent="-224325"/>
            <a:endParaRPr lang="en-US" dirty="0"/>
          </a:p>
          <a:p>
            <a:pPr marL="448650" lvl="1" indent="-224325"/>
            <a:r>
              <a:rPr lang="en-US" b="1" dirty="0"/>
              <a:t>[SLIDE]</a:t>
            </a:r>
          </a:p>
        </p:txBody>
      </p:sp>
      <p:sp>
        <p:nvSpPr>
          <p:cNvPr id="2723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16A61B-9A93-43C9-9753-908BB7E06749}"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723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111125" marR="0" lvl="0" indent="-111125"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a:t>
            </a:r>
          </a:p>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1):S14</a:t>
            </a:r>
          </a:p>
        </p:txBody>
      </p:sp>
    </p:spTree>
    <p:extLst>
      <p:ext uri="{BB962C8B-B14F-4D97-AF65-F5344CB8AC3E}">
        <p14:creationId xmlns:p14="http://schemas.microsoft.com/office/powerpoint/2010/main" val="345388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p:txBody>
          <a:bodyPr/>
          <a:lstStyle/>
          <a:p>
            <a:r>
              <a:rPr lang="en-US" sz="1200" dirty="0"/>
              <a:t>Providers should consider assessment for symptoms of diabetes distress, depression, anxiety, disordered eating, and cognitive capacities using patient-appropriate standardized and validated tools at the initial visit, at periodic intervals, and when there is a change in disease, treatment, or life circumstance. Including caregivers and family members in this assessment is recommended</a:t>
            </a:r>
            <a:r>
              <a:rPr lang="en-US" dirty="0"/>
              <a:t>. </a:t>
            </a:r>
          </a:p>
          <a:p>
            <a:r>
              <a:rPr lang="en-US" sz="1200" dirty="0"/>
              <a:t>Consider screening older adults (aged ≥65 years) with diabetes for cognitive impairment and depression. </a:t>
            </a:r>
            <a:endParaRPr lang="en-US" dirty="0"/>
          </a:p>
          <a:p>
            <a:pPr>
              <a:buFont typeface="Arial" pitchFamily="34" charset="0"/>
              <a:buNone/>
            </a:pPr>
            <a:endParaRPr lang="en-US" dirty="0"/>
          </a:p>
          <a:p>
            <a:pPr>
              <a:buFont typeface="Arial" pitchFamily="34" charset="0"/>
              <a:buNone/>
            </a:pPr>
            <a:r>
              <a:rPr lang="en-US" b="1" dirty="0"/>
              <a:t>[SLIDE]</a:t>
            </a:r>
          </a:p>
        </p:txBody>
      </p:sp>
      <p:sp>
        <p:nvSpPr>
          <p:cNvPr id="3174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FD3F481-8E39-4A7D-81A7-392AD0F918A8}"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11570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a:ln/>
        </p:spPr>
      </p:sp>
      <p:sp>
        <p:nvSpPr>
          <p:cNvPr id="324611" name="Notes Placeholder 2"/>
          <p:cNvSpPr>
            <a:spLocks noGrp="1"/>
          </p:cNvSpPr>
          <p:nvPr>
            <p:ph type="body" idx="1"/>
          </p:nvPr>
        </p:nvSpPr>
        <p:spPr/>
        <p:txBody>
          <a:bodyPr/>
          <a:lstStyle/>
          <a:p>
            <a:pPr>
              <a:buFont typeface="Arial" pitchFamily="34" charset="0"/>
              <a:buNone/>
            </a:pPr>
            <a:r>
              <a:rPr lang="en-US" dirty="0"/>
              <a:t>Now we are going to move on to section five, on the prevention or delay of type 2 diabetes. </a:t>
            </a:r>
          </a:p>
          <a:p>
            <a:pPr>
              <a:buFont typeface="Arial" pitchFamily="34" charset="0"/>
              <a:buNone/>
            </a:pPr>
            <a:endParaRPr lang="en-US" dirty="0"/>
          </a:p>
          <a:p>
            <a:pPr>
              <a:buFont typeface="Arial" pitchFamily="34" charset="0"/>
              <a:buNone/>
            </a:pPr>
            <a:r>
              <a:rPr lang="en-US" b="1" dirty="0"/>
              <a:t>[SLIDE]</a:t>
            </a:r>
          </a:p>
        </p:txBody>
      </p:sp>
      <p:sp>
        <p:nvSpPr>
          <p:cNvPr id="3246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67A65D7-17CB-43C9-8010-C271AF368717}"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485318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p:txBody>
          <a:bodyPr/>
          <a:lstStyle/>
          <a:p>
            <a:r>
              <a:rPr lang="en-US" sz="1400" dirty="0"/>
              <a:t>Many studies have shown that diabetes prevention is cost effective, so the Association maintains that such programs should be covered by third party payers.</a:t>
            </a:r>
          </a:p>
          <a:p>
            <a:endParaRPr lang="en-US" sz="1400" dirty="0"/>
          </a:p>
          <a:p>
            <a:r>
              <a:rPr lang="en-US" sz="1400" dirty="0"/>
              <a:t>Consider metformin in your patients with prediabetes, especially in those with BMIs over 35, who are younger than 60 years old, women with a history of gestational diabetes,</a:t>
            </a:r>
            <a:r>
              <a:rPr lang="en-US" sz="1400" baseline="0" dirty="0"/>
              <a:t> and those with a rising A1C despite lifestyle intervention.</a:t>
            </a:r>
            <a:r>
              <a:rPr lang="en-US" sz="1400" dirty="0"/>
              <a:t> </a:t>
            </a:r>
          </a:p>
          <a:p>
            <a:endParaRPr lang="en-US" sz="1400" dirty="0"/>
          </a:p>
          <a:p>
            <a:r>
              <a:rPr lang="en-US" sz="1400" b="1" dirty="0"/>
              <a:t>[SLIDE]</a:t>
            </a:r>
          </a:p>
        </p:txBody>
      </p:sp>
      <p:sp>
        <p:nvSpPr>
          <p:cNvPr id="3266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924840F-A495-4D6E-B9C5-DFCED78D7FA2}"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26661"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228600" marR="0" lvl="0" indent="-228600"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References</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1):S20</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Knowler WC, Barrett-Connor E, Fowler SE,et al. Diabetes Prevention Program Research Group. Reduction in the incidence of type 2 diabetes with lifestyle intervention or metformin. N Engl J Med 2002;346:393–403</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Tuomilehto J, Lindström J, Eriksson JG, et al. Finnish Diabetes Prevention Study Group. Prevention of type 2 diabetes mellitus by changes in lifestyle among subjects with impaired glucose tolerance. N Engl J Med 2001;344:1343–1350</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Pan XR, Li GW, Hu YH, et al. Effects of diet and exercise in preventing NIDDM in people with impaired glucose tolerance. The Da Qing IGT and Diabetes Study. Diabetes Care 1997;20:537–544</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Buchanan TA, Xiang AH, Peters RK, et al. Preservation of pancreatic beta-cell function and prevention of type 2 diabetes by pharmacological treatment of insulin resistance in high-risk Hispanic women. Diabetes 2002;51:2796–2803</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Chiasson JL, Josse RG, Gomis R, Hanefeld M, Karasik A, Laakso M; STOP-NIDDM Trial Research Group. Acarbose for prevention of type 2 diabetes mellitus: the STOP-NIDDM randomised trial. Lancet 2002; 359:2072–2077</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p14="http://schemas.microsoft.com/office/powerpoint/2010/main" val="34238451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p:txBody>
          <a:bodyPr/>
          <a:lstStyle/>
          <a:p>
            <a:r>
              <a:rPr lang="en-US" sz="1400" dirty="0"/>
              <a:t>New evidence linking metformin to B12 deficiency prompted the ADA to issue this new recommendation in 2017, suggesting that providers should consider monitoring B</a:t>
            </a:r>
            <a:r>
              <a:rPr lang="en-US" sz="1200" b="0" i="0" u="none" strike="noStrike" kern="1200" baseline="0" dirty="0">
                <a:solidFill>
                  <a:schemeClr val="tx1"/>
                </a:solidFill>
                <a:latin typeface="+mn-lt"/>
                <a:ea typeface="+mn-ea"/>
                <a:cs typeface="+mn-cs"/>
              </a:rPr>
              <a:t>12 levels in those taking metformin long-term to check for possible deficiency. </a:t>
            </a:r>
            <a:endParaRPr lang="en-US" sz="1400" dirty="0"/>
          </a:p>
          <a:p>
            <a:r>
              <a:rPr lang="en-US" sz="1400" b="1" dirty="0"/>
              <a:t>[SLIDE]</a:t>
            </a:r>
          </a:p>
        </p:txBody>
      </p:sp>
      <p:sp>
        <p:nvSpPr>
          <p:cNvPr id="3266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924840F-A495-4D6E-B9C5-DFCED78D7FA2}"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26661"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228600" marR="0" lvl="0" indent="-228600"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References</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1):S20</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Knowler WC, Barrett-Connor E, Fowler SE,et al. Diabetes Prevention Program Research Group. Reduction in the incidence of type 2 diabetes with lifestyle intervention or metformin. N Engl J Med 2002;346:393–403</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Tuomilehto J, Lindström J, Eriksson JG, et al. Finnish Diabetes Prevention Study Group. Prevention of type 2 diabetes mellitus by changes in lifestyle among subjects with impaired glucose tolerance. N Engl J Med 2001;344:1343–1350</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Pan XR, Li GW, Hu YH, et al. Effects of diet and exercise in preventing NIDDM in people with impaired glucose tolerance. The Da Qing IGT and Diabetes Study. Diabetes Care 1997;20:537–544</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Buchanan TA, Xiang AH, Peters RK, et al. Preservation of pancreatic beta-cell function and prevention of type 2 diabetes by pharmacological treatment of insulin resistance in high-risk Hispanic women. Diabetes 2002;51:2796–2803</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Chiasson JL, Josse RG, Gomis R, Hanefeld M, Karasik A, Laakso M; STOP-NIDDM Trial Research Group. Acarbose for prevention of type 2 diabetes mellitus: the STOP-NIDDM randomised trial. Lancet 2002; 359:2072–2077</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p14="http://schemas.microsoft.com/office/powerpoint/2010/main" val="783238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a:ln/>
        </p:spPr>
      </p:sp>
      <p:sp>
        <p:nvSpPr>
          <p:cNvPr id="327683" name="Notes Placeholder 2"/>
          <p:cNvSpPr>
            <a:spLocks noGrp="1"/>
          </p:cNvSpPr>
          <p:nvPr>
            <p:ph type="body" idx="1"/>
          </p:nvPr>
        </p:nvSpPr>
        <p:spPr/>
        <p:txBody>
          <a:bodyPr/>
          <a:lstStyle/>
          <a:p>
            <a:endParaRPr lang="en-US" sz="1400" dirty="0"/>
          </a:p>
          <a:p>
            <a:r>
              <a:rPr lang="en-US" sz="1400" dirty="0"/>
              <a:t>Monitor at least annually for the development of diabetes in those with prediabetes, and it’s also recommended that you screen for and treat modifiable risk factors for cardiovascular disease, as indicated. </a:t>
            </a:r>
          </a:p>
          <a:p>
            <a:endParaRPr lang="en-US" sz="1400" dirty="0"/>
          </a:p>
          <a:p>
            <a:r>
              <a:rPr lang="en-US" sz="1400" b="1" dirty="0"/>
              <a:t>[SLIDE]</a:t>
            </a:r>
          </a:p>
        </p:txBody>
      </p:sp>
      <p:sp>
        <p:nvSpPr>
          <p:cNvPr id="32768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AF8AB62-2EA3-461C-B428-9A2626CD353B}"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27685"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228600" marR="0" lvl="0" indent="-228600"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References</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1):S20</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Knowler WC, Barrett-Connor E, Fowler SE,et al. Diabetes Prevention Program Research Group. Reduction in the incidence of type 2 diabetes with lifestyle intervention or metformin. N Engl J Med 2002;346:393–403</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Tuomilehto J, Lindström J, Eriksson JG, et al. Finnish Diabetes Prevention Study Group. Prevention of type 2 diabetes mellitus by changes in lifestyle among subjects with impaired glucose tolerance. N Engl J Med 2001;344:1343–1350</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Pan XR, Li GW, Hu YH, et al. Effects of diet and exercise in preventing NIDDM in people with impaired glucose tolerance. The Da Qing IGT and Diabetes Study. Diabetes Care 1997;20:537–544</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Buchanan TA, Xiang AH, Peters RK, et al. Preservation of pancreatic beta-cell function and prevention of type 2 diabetes by pharmacological treatment of insulin resistance in high-risk Hispanic women. Diabetes 2002;51:2796–2803</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Chiasson JL, Josse RG, Gomis R, Hanefeld M, Karasik A, Laakso M; STOP-NIDDM Trial Research Group. Acarbose for prevention of type 2 diabetes mellitus: the STOP-NIDDM randomised trial. Lancet 2002; 359:2072–2077</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p14="http://schemas.microsoft.com/office/powerpoint/2010/main" val="1813644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p:txBody>
          <a:bodyPr/>
          <a:lstStyle/>
          <a:p>
            <a:pPr>
              <a:spcBef>
                <a:spcPts val="196"/>
              </a:spcBef>
            </a:pPr>
            <a:r>
              <a:rPr lang="en-US" b="1" dirty="0"/>
              <a:t>Section 6. Glycemic Targets </a:t>
            </a:r>
          </a:p>
        </p:txBody>
      </p:sp>
      <p:sp>
        <p:nvSpPr>
          <p:cNvPr id="32973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98D91F0-27BE-496D-9BBC-E8B9C56529DF}"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2538450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xfrm>
            <a:off x="686421" y="4347148"/>
            <a:ext cx="5485158" cy="4114488"/>
          </a:xfrm>
        </p:spPr>
        <p:txBody>
          <a:bodyPr/>
          <a:lstStyle/>
          <a:p>
            <a:r>
              <a:rPr lang="en-US" dirty="0"/>
              <a:t>In addition to an initial evaluation and management, diabetes care requires an assessment of glycemic control</a:t>
            </a:r>
          </a:p>
          <a:p>
            <a:r>
              <a:rPr lang="en-US" dirty="0"/>
              <a:t>Two primary techniques available for health providers and patients to assess the effectiveness of the management plan on glycemic control are summarized on this slide</a:t>
            </a:r>
          </a:p>
          <a:p>
            <a:pPr lvl="1"/>
            <a:r>
              <a:rPr lang="en-US" dirty="0"/>
              <a:t>Patient self-monitoring of blood glucose (SMBG) </a:t>
            </a:r>
          </a:p>
          <a:p>
            <a:pPr lvl="1"/>
            <a:r>
              <a:rPr lang="en-US" dirty="0"/>
              <a:t>A1C</a:t>
            </a:r>
          </a:p>
          <a:p>
            <a:r>
              <a:rPr lang="en-US" dirty="0"/>
              <a:t>Continuous Glucose Monitoring or interstitial glucose may be a useful adjunct to SMBD in some patients. </a:t>
            </a:r>
          </a:p>
          <a:p>
            <a:pPr>
              <a:buFont typeface="Arial" pitchFamily="34" charset="0"/>
              <a:buNone/>
            </a:pPr>
            <a:endParaRPr lang="en-US" dirty="0"/>
          </a:p>
          <a:p>
            <a:pPr>
              <a:buFont typeface="Arial" pitchFamily="34" charset="0"/>
              <a:buNone/>
            </a:pPr>
            <a:r>
              <a:rPr lang="en-US" dirty="0"/>
              <a:t>Recommendations for glucose monitoring, A1C testing, correlation of A1C with average glucose, glycemic goals in adults, intensive glycemic control and cardiovascular outcomes, and recommended glycemic goals for many nonpregnant adults with diabetes as well as glycemic goals in pregnant women are summarized in the following slides.</a:t>
            </a:r>
          </a:p>
          <a:p>
            <a:pPr>
              <a:buFont typeface="Arial" pitchFamily="34" charset="0"/>
              <a:buNone/>
            </a:pPr>
            <a:endParaRPr lang="en-US" dirty="0"/>
          </a:p>
          <a:p>
            <a:pPr>
              <a:buFont typeface="Arial" pitchFamily="34" charset="0"/>
              <a:buNone/>
            </a:pPr>
            <a:r>
              <a:rPr lang="en-US" b="1" dirty="0"/>
              <a:t>[SLIDE]</a:t>
            </a:r>
          </a:p>
        </p:txBody>
      </p:sp>
      <p:sp>
        <p:nvSpPr>
          <p:cNvPr id="33075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A0A20C7-37F1-40DE-8E92-4BB0454A5E3A}"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30757"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111125" marR="0" lvl="0" indent="-111125"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a:t>
            </a:r>
          </a:p>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1):S21</a:t>
            </a:r>
          </a:p>
        </p:txBody>
      </p:sp>
    </p:spTree>
    <p:extLst>
      <p:ext uri="{BB962C8B-B14F-4D97-AF65-F5344CB8AC3E}">
        <p14:creationId xmlns:p14="http://schemas.microsoft.com/office/powerpoint/2010/main" val="13051488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p:txBody>
          <a:bodyPr/>
          <a:lstStyle/>
          <a:p>
            <a:pPr>
              <a:buFont typeface="Arial" pitchFamily="34" charset="0"/>
              <a:buNone/>
            </a:pPr>
            <a:r>
              <a:rPr lang="en-US"/>
              <a:t>Recommendations for glucose monitoring are summarized on three slides</a:t>
            </a:r>
          </a:p>
          <a:p>
            <a:endParaRPr lang="en-US"/>
          </a:p>
          <a:p>
            <a:r>
              <a:rPr lang="en-US"/>
              <a:t>Patients on multiple-dose insulin (MDI) or insulin pump therapy should do SMBG prior to meals and snacks, occasionally postprandially, at bedtime, prior to exercise, when they suspect low blood glucose, after treating low blood glucose until they are normoglycemic, and prior to critical tasks such as driving   This may mean testing 6-10 times per day, though individual needs vary. But at least in studies of children with type 1 diabetes, increased daily frequency of SMBG was significantly associated with lower A1C.</a:t>
            </a:r>
          </a:p>
          <a:p>
            <a:pPr>
              <a:buFont typeface="Arial" pitchFamily="34" charset="0"/>
              <a:buNone/>
            </a:pPr>
            <a:endParaRPr lang="en-US"/>
          </a:p>
          <a:p>
            <a:r>
              <a:rPr lang="en-US"/>
              <a:t>SMBG frequency and timing should be dictated by the patient’s specific needs and goals</a:t>
            </a:r>
          </a:p>
          <a:p>
            <a:r>
              <a:rPr lang="en-US"/>
              <a:t>SMBG is especially important for patients treated with insulin to monitor for and prevent asymptomatic hypoglycemia and hyperglycemia</a:t>
            </a:r>
          </a:p>
          <a:p>
            <a:endParaRPr lang="en-US"/>
          </a:p>
          <a:p>
            <a:pPr>
              <a:buFont typeface="Arial" pitchFamily="34" charset="0"/>
              <a:buNone/>
            </a:pPr>
            <a:r>
              <a:rPr lang="en-US" b="1"/>
              <a:t>[SLIDE]</a:t>
            </a:r>
          </a:p>
        </p:txBody>
      </p:sp>
      <p:sp>
        <p:nvSpPr>
          <p:cNvPr id="33280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624FE2-355C-46F2-AD5D-F13FD346DEE8}"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32805" name="TextBox 4"/>
          <p:cNvSpPr txBox="1">
            <a:spLocks noChangeArrowheads="1"/>
          </p:cNvSpPr>
          <p:nvPr/>
        </p:nvSpPr>
        <p:spPr bwMode="auto">
          <a:xfrm>
            <a:off x="686421" y="8628713"/>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111125" marR="0" lvl="0" indent="-111125"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a:t>
            </a:r>
          </a:p>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1):S21</a:t>
            </a:r>
          </a:p>
        </p:txBody>
      </p:sp>
    </p:spTree>
    <p:extLst>
      <p:ext uri="{BB962C8B-B14F-4D97-AF65-F5344CB8AC3E}">
        <p14:creationId xmlns:p14="http://schemas.microsoft.com/office/powerpoint/2010/main" val="559939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p:txBody>
          <a:bodyPr/>
          <a:lstStyle/>
          <a:p>
            <a:r>
              <a:rPr lang="en-US" dirty="0"/>
              <a:t>A1C reflects average glycemia over several months and has strong predictive value for diabetes complications. Thus, A1C testing should be performed routinely in all patients with diabetes—at initial assessment and as part of continuing care. Measurement about every 3 months determines whether patients’ glycemic targets have been reached and maintained, though the frequency of A1C testing should depend on the clinical situation, the treatment regimen, and the clinician’s judgment. </a:t>
            </a:r>
          </a:p>
          <a:p>
            <a:endParaRPr lang="en-US" dirty="0"/>
          </a:p>
          <a:p>
            <a:r>
              <a:rPr lang="en-US" dirty="0"/>
              <a:t>For your patients meeting treatment goals and with stable control, check the A1C at least twice a year, and for your patients whose therapy has changed or who aren’t meeting glycemic goals, test quarterly. You may also have patients who are unstable or highly intensively managed, such as pregnant women with type 1, whom you may wish to test more frequently than every 3 months. </a:t>
            </a:r>
          </a:p>
          <a:p>
            <a:endParaRPr lang="en-US" dirty="0"/>
          </a:p>
          <a:p>
            <a:r>
              <a:rPr lang="en-US" dirty="0"/>
              <a:t>Point of care A1C testing can help accommodate more timely decisions, for example on when to change therapy. </a:t>
            </a:r>
          </a:p>
          <a:p>
            <a:r>
              <a:rPr lang="en-US" dirty="0"/>
              <a:t>The A1C test is subject to certain limitations: conditions that affect erythrocyte turnover (e.g., hemolysis, blood loss) and hemoglobin variants must be considered, particularly when the A1C result does not correlate with the patient’s clinical situation;</a:t>
            </a:r>
            <a:r>
              <a:rPr lang="en-US" baseline="30000" dirty="0"/>
              <a:t>2</a:t>
            </a:r>
            <a:r>
              <a:rPr lang="en-US" dirty="0"/>
              <a:t> in addition, A1C does not provide a measure of glycemic variability or hypoglycemia</a:t>
            </a:r>
          </a:p>
          <a:p>
            <a:r>
              <a:rPr lang="en-US" dirty="0"/>
              <a:t>For patients prone to glycemic variability (especially type 1 diabetic patients, or type 2 diabetic patients with severe insulin deficiency), glycemic control is best judged by the combination of result of self-monitoring of blood glucose (SMBG) testing and A1C</a:t>
            </a:r>
          </a:p>
          <a:p>
            <a:r>
              <a:rPr lang="en-US" dirty="0"/>
              <a:t>The A1C may also confirm the accuracy of a patient’s meter (or the patient’s reported SMBG results) and the adequacy of the SMBG testing schedule</a:t>
            </a:r>
          </a:p>
          <a:p>
            <a:endParaRPr lang="en-US" dirty="0"/>
          </a:p>
          <a:p>
            <a:r>
              <a:rPr lang="en-US" b="1" dirty="0"/>
              <a:t>[SLIDE]</a:t>
            </a:r>
          </a:p>
          <a:p>
            <a:endParaRPr lang="en-US" b="1" dirty="0"/>
          </a:p>
        </p:txBody>
      </p:sp>
      <p:sp>
        <p:nvSpPr>
          <p:cNvPr id="3358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4DC9B9-1D21-4BBD-B0B2-4095849973FF}"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35877" name="TextBox 4"/>
          <p:cNvSpPr txBox="1">
            <a:spLocks noChangeArrowheads="1"/>
          </p:cNvSpPr>
          <p:nvPr/>
        </p:nvSpPr>
        <p:spPr bwMode="auto">
          <a:xfrm>
            <a:off x="686421" y="8091566"/>
            <a:ext cx="5485158" cy="92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111125" marR="0" lvl="0" indent="-111125"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References</a:t>
            </a:r>
          </a:p>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1):S22–S23</a:t>
            </a:r>
          </a:p>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Sacks DB, Arnold M, Bakris GL, et al. National Academy of Clinical Biochemistry. Position statement executive summary: guidelines and recommendations for laboratory analysis in the diagnosis and management of diabetes mellitus. Diabetes Care 2011;34:1419–1423</a:t>
            </a:r>
          </a:p>
        </p:txBody>
      </p:sp>
    </p:spTree>
    <p:extLst>
      <p:ext uri="{BB962C8B-B14F-4D97-AF65-F5344CB8AC3E}">
        <p14:creationId xmlns:p14="http://schemas.microsoft.com/office/powerpoint/2010/main" val="15760446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40995" name="Notes Placeholder 2"/>
          <p:cNvSpPr>
            <a:spLocks noGrp="1"/>
          </p:cNvSpPr>
          <p:nvPr>
            <p:ph type="body" idx="1"/>
          </p:nvPr>
        </p:nvSpPr>
        <p:spPr/>
        <p:txBody>
          <a:bodyPr/>
          <a:lstStyle/>
          <a:p>
            <a:pPr>
              <a:buFont typeface="Arial" pitchFamily="34" charset="0"/>
              <a:buNone/>
            </a:pPr>
            <a:r>
              <a:rPr lang="en-US" dirty="0"/>
              <a:t>Shown here are the Association’s recommended glycemic goals for many nonpregnant adults.  </a:t>
            </a:r>
          </a:p>
          <a:p>
            <a:r>
              <a:rPr lang="en-US" dirty="0"/>
              <a:t>These recommendations are based on those for A1C values, with listed blood glucose levels that appear to correlate with achievement of an A1C of &lt;7%</a:t>
            </a:r>
          </a:p>
          <a:p>
            <a:pPr>
              <a:buFont typeface="Arial" pitchFamily="34" charset="0"/>
              <a:buNone/>
            </a:pPr>
            <a:endParaRPr lang="en-US" dirty="0"/>
          </a:p>
          <a:p>
            <a:pPr>
              <a:buFont typeface="Arial" pitchFamily="34" charset="0"/>
              <a:buNone/>
            </a:pPr>
            <a:endParaRPr lang="en-US" dirty="0"/>
          </a:p>
          <a:p>
            <a:pPr>
              <a:buFont typeface="Arial" pitchFamily="34" charset="0"/>
              <a:buNone/>
            </a:pPr>
            <a:r>
              <a:rPr lang="en-US" b="1" dirty="0"/>
              <a:t>[SLIDE]</a:t>
            </a:r>
          </a:p>
        </p:txBody>
      </p:sp>
      <p:sp>
        <p:nvSpPr>
          <p:cNvPr id="3409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5EC59F-C411-4F3D-8666-118A627C186B}"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40997" name="TextBox 5"/>
          <p:cNvSpPr txBox="1">
            <a:spLocks noChangeArrowheads="1"/>
          </p:cNvSpPr>
          <p:nvPr/>
        </p:nvSpPr>
        <p:spPr bwMode="auto">
          <a:xfrm>
            <a:off x="686421" y="7954156"/>
            <a:ext cx="5485158" cy="106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228600" marR="0" lvl="0" indent="-228600"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References</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1):S25–S26; Table 9</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Postprandial blood glucose. Diabetes Care 2001;24:775–778</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Ceriello A, Taboga C, Tonutti L, et al. Evidence for an independent and cumulative effect of postprandial hypertriglyceridemia and hyperglycemia on endothelial dysfunction and oxidative stress generation: effects of short- and long-term simvastatin treatment. Circulation 2002;106:1211–1218</a:t>
            </a:r>
          </a:p>
        </p:txBody>
      </p:sp>
    </p:spTree>
    <p:extLst>
      <p:ext uri="{BB962C8B-B14F-4D97-AF65-F5344CB8AC3E}">
        <p14:creationId xmlns:p14="http://schemas.microsoft.com/office/powerpoint/2010/main" val="239929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AB2B82-DD25-44C7-BDDD-CAD0E5527EE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5752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45091" name="Notes Placeholder 2"/>
          <p:cNvSpPr>
            <a:spLocks noGrp="1"/>
          </p:cNvSpPr>
          <p:nvPr>
            <p:ph type="body" idx="1"/>
          </p:nvPr>
        </p:nvSpPr>
        <p:spPr/>
        <p:txBody>
          <a:bodyPr/>
          <a:lstStyle/>
          <a:p>
            <a:pPr marL="0" indent="0" algn="l" eaLnBrk="0" hangingPunct="0"/>
            <a:r>
              <a:rPr lang="en-US" sz="1200" b="1" dirty="0">
                <a:solidFill>
                  <a:schemeClr val="accent6"/>
                </a:solidFill>
                <a:latin typeface="Verdana" pitchFamily="34" charset="0"/>
              </a:rPr>
              <a:t>7.</a:t>
            </a:r>
            <a:r>
              <a:rPr lang="en-US" sz="1200" b="1" baseline="0" dirty="0">
                <a:solidFill>
                  <a:schemeClr val="accent6"/>
                </a:solidFill>
                <a:latin typeface="Verdana" pitchFamily="34" charset="0"/>
              </a:rPr>
              <a:t> </a:t>
            </a:r>
            <a:r>
              <a:rPr lang="en-US" sz="1200" b="1" dirty="0">
                <a:solidFill>
                  <a:schemeClr val="accent6"/>
                </a:solidFill>
                <a:latin typeface="Verdana" pitchFamily="34" charset="0"/>
              </a:rPr>
              <a:t>Obesity Management </a:t>
            </a:r>
            <a:r>
              <a:rPr lang="en-US" sz="1200" b="1" baseline="0" dirty="0">
                <a:solidFill>
                  <a:schemeClr val="accent6"/>
                </a:solidFill>
                <a:latin typeface="Verdana" pitchFamily="34" charset="0"/>
              </a:rPr>
              <a:t> </a:t>
            </a:r>
            <a:r>
              <a:rPr lang="en-US" sz="1200" b="1" dirty="0">
                <a:solidFill>
                  <a:schemeClr val="accent6"/>
                </a:solidFill>
                <a:latin typeface="Verdana" pitchFamily="34" charset="0"/>
              </a:rPr>
              <a:t>for the Treatment of Type 2 Diabetes</a:t>
            </a:r>
          </a:p>
          <a:p>
            <a:pPr>
              <a:spcBef>
                <a:spcPts val="196"/>
              </a:spcBef>
            </a:pPr>
            <a:endParaRPr lang="en-US" b="1" dirty="0"/>
          </a:p>
          <a:p>
            <a:pPr>
              <a:buFont typeface="Arial" pitchFamily="34" charset="0"/>
              <a:buNone/>
            </a:pPr>
            <a:r>
              <a:rPr lang="en-US" b="1" dirty="0"/>
              <a:t>[SLIDE]</a:t>
            </a:r>
          </a:p>
        </p:txBody>
      </p:sp>
      <p:sp>
        <p:nvSpPr>
          <p:cNvPr id="3450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AFA3EBF-8306-421F-A8FE-D9F66CB9A6E4}"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853939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ln/>
        </p:spPr>
      </p:sp>
      <p:sp>
        <p:nvSpPr>
          <p:cNvPr id="346115" name="Notes Placeholder 2"/>
          <p:cNvSpPr>
            <a:spLocks noGrp="1"/>
          </p:cNvSpPr>
          <p:nvPr>
            <p:ph type="body" idx="1"/>
          </p:nvPr>
        </p:nvSpPr>
        <p:spPr/>
        <p:txBody>
          <a:bodyPr/>
          <a:lstStyle/>
          <a:p>
            <a:endParaRPr lang="en-US" dirty="0"/>
          </a:p>
          <a:p>
            <a:r>
              <a:rPr lang="en-US" dirty="0"/>
              <a:t>There is strong and consistent evidence that obesity management can delay progression from </a:t>
            </a:r>
            <a:r>
              <a:rPr lang="en-US" dirty="0" err="1"/>
              <a:t>prediabetes</a:t>
            </a:r>
            <a:r>
              <a:rPr lang="en-US" dirty="0"/>
              <a:t> to type 2 diabetes (1,2), and benefits type 2 diabetes treatment.  </a:t>
            </a:r>
            <a:r>
              <a:rPr lang="en-US" b="1" dirty="0"/>
              <a:t>[CLICK]</a:t>
            </a:r>
          </a:p>
          <a:p>
            <a:endParaRPr lang="en-US" dirty="0"/>
          </a:p>
          <a:p>
            <a:r>
              <a:rPr lang="en-US" dirty="0"/>
              <a:t>Weight loss induced improvements in glycemia are most likely to occur early in the natural history of type 2 diabetes when obesity-associated insulin resistance has caused reversible β-cell dysfunction, but insulin secretory capacity remains relatively preserved </a:t>
            </a:r>
            <a:r>
              <a:rPr lang="en-US" b="1" dirty="0"/>
              <a:t>[CLICK]</a:t>
            </a:r>
          </a:p>
          <a:p>
            <a:endParaRPr lang="en-US" dirty="0"/>
          </a:p>
          <a:p>
            <a:r>
              <a:rPr lang="en-US" dirty="0"/>
              <a:t>Many studies document other benefits of weight loss in patients with type 2 diabetes including improvements in mobility, physical and sexual functioning, and health-related quality-of-life. </a:t>
            </a:r>
          </a:p>
          <a:p>
            <a:endParaRPr lang="en-US" dirty="0"/>
          </a:p>
          <a:p>
            <a:r>
              <a:rPr lang="en-US" dirty="0"/>
              <a:t>And just a reminder that this entire section pertains to the treatment of type 2 diabetes specifically.  </a:t>
            </a:r>
          </a:p>
          <a:p>
            <a:endParaRPr lang="en-US" dirty="0"/>
          </a:p>
          <a:p>
            <a:r>
              <a:rPr lang="en-US" b="1" dirty="0"/>
              <a:t>[SLIDE]</a:t>
            </a:r>
          </a:p>
          <a:p>
            <a:endParaRPr lang="en-US" b="1" dirty="0"/>
          </a:p>
        </p:txBody>
      </p:sp>
      <p:sp>
        <p:nvSpPr>
          <p:cNvPr id="3461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29B7E60-0C74-4690-BDA3-6DD54830C8D0}"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4782318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a:ln/>
        </p:spPr>
      </p:sp>
      <p:sp>
        <p:nvSpPr>
          <p:cNvPr id="347139" name="Notes Placeholder 2"/>
          <p:cNvSpPr>
            <a:spLocks noGrp="1"/>
          </p:cNvSpPr>
          <p:nvPr>
            <p:ph type="body" idx="1"/>
          </p:nvPr>
        </p:nvSpPr>
        <p:spPr/>
        <p:txBody>
          <a:bodyPr/>
          <a:lstStyle/>
          <a:p>
            <a:r>
              <a:rPr lang="en-US"/>
              <a:t>As far as assessment is concerned, just one recommendation, and that is to calculate and document BMI in the medical record at each patient encounter. </a:t>
            </a:r>
          </a:p>
          <a:p>
            <a:r>
              <a:rPr lang="en-US"/>
              <a:t>Be sure to also discuss it with the patient and </a:t>
            </a:r>
            <a:r>
              <a:rPr lang="en-US" b="1"/>
              <a:t>[CLICK] </a:t>
            </a:r>
            <a:r>
              <a:rPr lang="en-US"/>
              <a:t> remember that cutpoints for your Asian American patients are lower. </a:t>
            </a:r>
          </a:p>
          <a:p>
            <a:endParaRPr lang="en-US"/>
          </a:p>
          <a:p>
            <a:pPr>
              <a:buFont typeface="Arial" pitchFamily="34" charset="0"/>
              <a:buNone/>
            </a:pPr>
            <a:r>
              <a:rPr lang="en-US" b="1"/>
              <a:t>[SLIDE]</a:t>
            </a:r>
          </a:p>
        </p:txBody>
      </p:sp>
      <p:sp>
        <p:nvSpPr>
          <p:cNvPr id="34714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FB0E8EC-EB60-4342-9616-EEA6C7A030F1}"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326622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ln/>
        </p:spPr>
      </p:sp>
      <p:sp>
        <p:nvSpPr>
          <p:cNvPr id="348163" name="Notes Placeholder 2"/>
          <p:cNvSpPr>
            <a:spLocks noGrp="1"/>
          </p:cNvSpPr>
          <p:nvPr>
            <p:ph type="body" idx="1"/>
          </p:nvPr>
        </p:nvSpPr>
        <p:spPr/>
        <p:txBody>
          <a:bodyPr/>
          <a:lstStyle/>
          <a:p>
            <a:r>
              <a:rPr lang="en-US" dirty="0"/>
              <a:t>This chart is a quick summary of recommended treatment course for patients across various BMI categories. </a:t>
            </a:r>
            <a:r>
              <a:rPr lang="en-US" baseline="0" dirty="0"/>
              <a:t>This is t</a:t>
            </a:r>
            <a:r>
              <a:rPr lang="en-US" sz="1200" b="0" i="0" u="none" strike="noStrike" kern="1200" baseline="0" dirty="0">
                <a:solidFill>
                  <a:schemeClr val="tx1"/>
                </a:solidFill>
                <a:latin typeface="+mn-lt"/>
                <a:ea typeface="+mn-ea"/>
                <a:cs typeface="+mn-cs"/>
              </a:rPr>
              <a:t>o be consistent with other ADA position</a:t>
            </a:r>
          </a:p>
          <a:p>
            <a:r>
              <a:rPr lang="en-US" sz="1200" b="0" i="0" u="none" strike="noStrike" kern="1200" baseline="0" dirty="0">
                <a:solidFill>
                  <a:schemeClr val="tx1"/>
                </a:solidFill>
                <a:latin typeface="+mn-lt"/>
                <a:ea typeface="+mn-ea"/>
                <a:cs typeface="+mn-cs"/>
              </a:rPr>
              <a:t>statements and to reinforce the role of surgery in the treatment of type 2 diabetes.</a:t>
            </a:r>
          </a:p>
          <a:p>
            <a:r>
              <a:rPr lang="en-US" b="1" dirty="0"/>
              <a:t>[SLIDE]</a:t>
            </a:r>
          </a:p>
        </p:txBody>
      </p:sp>
      <p:sp>
        <p:nvSpPr>
          <p:cNvPr id="34816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F573901-A2A5-4AF3-99B1-D6A783070A62}"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4912806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a:ln/>
        </p:spPr>
      </p:sp>
      <p:sp>
        <p:nvSpPr>
          <p:cNvPr id="358403" name="Notes Placeholder 2"/>
          <p:cNvSpPr>
            <a:spLocks noGrp="1"/>
          </p:cNvSpPr>
          <p:nvPr>
            <p:ph type="body" idx="1"/>
          </p:nvPr>
        </p:nvSpPr>
        <p:spPr/>
        <p:txBody>
          <a:bodyPr/>
          <a:lstStyle/>
          <a:p>
            <a:pPr>
              <a:spcBef>
                <a:spcPts val="196"/>
              </a:spcBef>
            </a:pPr>
            <a:r>
              <a:rPr lang="en-US" b="1" dirty="0"/>
              <a:t>Section 8: Pharmacologic</a:t>
            </a:r>
            <a:r>
              <a:rPr lang="en-US" b="1" baseline="0" dirty="0"/>
              <a:t> </a:t>
            </a:r>
            <a:r>
              <a:rPr lang="en-US" b="1" dirty="0"/>
              <a:t>Approaches to Glycemic Treatment</a:t>
            </a:r>
          </a:p>
        </p:txBody>
      </p:sp>
      <p:sp>
        <p:nvSpPr>
          <p:cNvPr id="35840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47155B-10E7-431A-94F9-BE6F4BE5B50B}"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6425474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BDB7D7-A38F-4B60-A35B-51402F1E8CE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084864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B7FDE5-541A-4AD1-9492-D3F39529D92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977355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C51561-5293-4DC2-93D3-72B1A786D2AA}"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669159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7B4597-88E7-4D21-8FCE-5D9C5FD71747}"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679580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725813-974E-4135-868F-FD37B5130A76}"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8879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087E133-35F8-4C27-99F0-679F9EA78634}" type="slidenum">
              <a:rPr lang="en-US" smtClean="0"/>
              <a:t>9</a:t>
            </a:fld>
            <a:endParaRPr lang="en-US"/>
          </a:p>
        </p:txBody>
      </p:sp>
    </p:spTree>
    <p:extLst>
      <p:ext uri="{BB962C8B-B14F-4D97-AF65-F5344CB8AC3E}">
        <p14:creationId xmlns:p14="http://schemas.microsoft.com/office/powerpoint/2010/main" val="28827329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0F5704-400A-429A-9ABD-CBD379EF344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893093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197289-6C16-4B62-8140-F2AE93A1E9D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304116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016349-AA7F-4818-9E22-DA72E9748D17}"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5462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8A93C7-991A-421A-B979-2FE2285089C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637730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9C8FAA-F8C9-4060-8E8F-E4AEDD28706D}"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79705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xfrm>
            <a:off x="686422" y="4344025"/>
            <a:ext cx="5638904" cy="4114488"/>
          </a:xfrm>
        </p:spPr>
        <p:txBody>
          <a:bodyPr/>
          <a:lstStyle/>
          <a:p>
            <a:pPr marL="112163" lvl="1"/>
            <a:r>
              <a:rPr lang="en-US" dirty="0"/>
              <a:t>Starting off with type 1 diabetes, there are plenty of other resources out there on initiating and managing insulin therapy, so we won’t go into that here. </a:t>
            </a:r>
          </a:p>
          <a:p>
            <a:pPr marL="112163" lvl="1"/>
            <a:r>
              <a:rPr lang="en-US" dirty="0"/>
              <a:t>Most of your patients with type 1 diabetes should be treated with multiple dose injections or insulin pump therapy. There are minimal differences between the two as far as hypoglycemia is concerned. Whichever one a patient chooses, intensive management and active patient or family participation should be strongly encouraged.  </a:t>
            </a:r>
            <a:r>
              <a:rPr lang="en-US" b="1" dirty="0"/>
              <a:t>[CLICK]</a:t>
            </a:r>
          </a:p>
          <a:p>
            <a:pPr marL="112163" lvl="1"/>
            <a:endParaRPr lang="en-US" b="1" dirty="0"/>
          </a:p>
          <a:p>
            <a:pPr marL="112163" lvl="1"/>
            <a:r>
              <a:rPr lang="en-US" dirty="0"/>
              <a:t>Individuals who have been successfully using an insulin pump should have continued access after they turn 65. </a:t>
            </a:r>
          </a:p>
          <a:p>
            <a:pPr marL="112163" lvl="1"/>
            <a:endParaRPr lang="en-US" dirty="0"/>
          </a:p>
          <a:p>
            <a:pPr marL="112163" lvl="1"/>
            <a:r>
              <a:rPr lang="en-US" b="1" dirty="0"/>
              <a:t>[SLIDE]</a:t>
            </a:r>
          </a:p>
          <a:p>
            <a:pPr marL="112163" lvl="1"/>
            <a:endParaRPr lang="en-US" dirty="0"/>
          </a:p>
          <a:p>
            <a:pPr marL="112163" lvl="1"/>
            <a:endParaRPr lang="en-US" dirty="0"/>
          </a:p>
        </p:txBody>
      </p:sp>
      <p:sp>
        <p:nvSpPr>
          <p:cNvPr id="3594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BB65791-37ED-416C-A691-9AFD6B047EDA}"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59429" name="TextBox 5"/>
          <p:cNvSpPr txBox="1">
            <a:spLocks noChangeArrowheads="1"/>
          </p:cNvSpPr>
          <p:nvPr/>
        </p:nvSpPr>
        <p:spPr bwMode="auto">
          <a:xfrm>
            <a:off x="686421" y="7818308"/>
            <a:ext cx="5485158" cy="119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228600" marR="0" lvl="0" indent="-228600"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References</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1):S26</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The Diabetes Control and Complications Trial Research Group. The effect of intensive treatment of diabetes on the development and progression of long-term complications in insulin-dependent diabetes mellitus. N Engl J Med 1993;329:977–986</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Nathan DM, Cleary PA, Backlund JY, et al for the Diabetes Control and Complications Trial/Epidemiology of Diabetes Interventions and Complications (DCCT/EDIC) Study Research Group. Intensive diabetes treatment and cardiovascular disease in patients with type 1 diabetes. N Engl J Med 2005;353:2643–2653</a:t>
            </a:r>
          </a:p>
        </p:txBody>
      </p:sp>
    </p:spTree>
    <p:extLst>
      <p:ext uri="{BB962C8B-B14F-4D97-AF65-F5344CB8AC3E}">
        <p14:creationId xmlns:p14="http://schemas.microsoft.com/office/powerpoint/2010/main" val="4918907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a:ln/>
        </p:spPr>
      </p:sp>
      <p:sp>
        <p:nvSpPr>
          <p:cNvPr id="360451" name="Notes Placeholder 2"/>
          <p:cNvSpPr>
            <a:spLocks noGrp="1"/>
          </p:cNvSpPr>
          <p:nvPr>
            <p:ph type="body" idx="1"/>
          </p:nvPr>
        </p:nvSpPr>
        <p:spPr/>
        <p:txBody>
          <a:bodyPr/>
          <a:lstStyle/>
          <a:p>
            <a:r>
              <a:rPr lang="en-US"/>
              <a:t>Consider educating your patients with type 1 diabetes on matching prandial insulin doses to carbohydrate intake, premeal blood glucose, and anticipated activity.  </a:t>
            </a:r>
            <a:r>
              <a:rPr lang="en-US" b="1"/>
              <a:t>[CLICK]</a:t>
            </a:r>
          </a:p>
          <a:p>
            <a:endParaRPr lang="en-US"/>
          </a:p>
          <a:p>
            <a:r>
              <a:rPr lang="en-US"/>
              <a:t>And finally, most individuals with type 1 should use insulin analogs to reduce the risk of hypoglycemia. </a:t>
            </a:r>
          </a:p>
          <a:p>
            <a:endParaRPr lang="en-US"/>
          </a:p>
          <a:p>
            <a:pPr>
              <a:buFont typeface="Arial" pitchFamily="34" charset="0"/>
              <a:buNone/>
            </a:pPr>
            <a:r>
              <a:rPr lang="en-US" b="1"/>
              <a:t>[SLIDE]</a:t>
            </a:r>
          </a:p>
        </p:txBody>
      </p:sp>
      <p:sp>
        <p:nvSpPr>
          <p:cNvPr id="3604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A71D676-48AA-4376-A949-93B5B42EAC6C}"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0217478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p:txBody>
          <a:bodyPr/>
          <a:lstStyle/>
          <a:p>
            <a:r>
              <a:rPr lang="en-US"/>
              <a:t>Recommended pharmacological therapy for hyperglycemia in type 2 diabetes</a:t>
            </a:r>
            <a:r>
              <a:rPr lang="en-US" baseline="30000"/>
              <a:t>1</a:t>
            </a:r>
            <a:r>
              <a:rPr lang="en-US"/>
              <a:t> is summarized on the next two slides. </a:t>
            </a:r>
          </a:p>
          <a:p>
            <a:endParaRPr lang="en-US" b="1"/>
          </a:p>
          <a:p>
            <a:pPr lvl="1"/>
            <a:r>
              <a:rPr lang="en-US"/>
              <a:t>First, metformin, if not contraindicated and if tolerated, is the preferred initial pharmacological agent for type 2 diabetes. Metformin has a long-standing evidence base for efficacy and safety, is inexpensive, and may reduce risk of cardiovascular events. </a:t>
            </a:r>
          </a:p>
          <a:p>
            <a:pPr lvl="1"/>
            <a:r>
              <a:rPr lang="en-US"/>
              <a:t> </a:t>
            </a:r>
            <a:r>
              <a:rPr lang="en-US" b="1"/>
              <a:t>[CLICK]</a:t>
            </a:r>
          </a:p>
          <a:p>
            <a:pPr lvl="1"/>
            <a:endParaRPr lang="en-US"/>
          </a:p>
          <a:p>
            <a:pPr lvl="1"/>
            <a:r>
              <a:rPr lang="en-US"/>
              <a:t>In patients with newly diagnosed patients type 2 diabetes and markedly symptomatic or elevated blood glucose levels or A1C, consider insulin therapy, with or without additional agents, from the outset </a:t>
            </a:r>
          </a:p>
          <a:p>
            <a:pPr lvl="1" eaLnBrk="1" hangingPunct="1"/>
            <a:endParaRPr lang="en-US"/>
          </a:p>
          <a:p>
            <a:pPr lvl="1" eaLnBrk="1" hangingPunct="1">
              <a:buFont typeface="Arial" pitchFamily="34" charset="0"/>
              <a:buNone/>
            </a:pPr>
            <a:r>
              <a:rPr lang="en-US" b="1"/>
              <a:t>[SLIDE]</a:t>
            </a:r>
          </a:p>
        </p:txBody>
      </p:sp>
      <p:sp>
        <p:nvSpPr>
          <p:cNvPr id="3635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183E83-C4BF-4BF2-80CE-CAE59427D00F}"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63525" name="TextBox 4"/>
          <p:cNvSpPr txBox="1">
            <a:spLocks noChangeArrowheads="1"/>
          </p:cNvSpPr>
          <p:nvPr/>
        </p:nvSpPr>
        <p:spPr bwMode="auto">
          <a:xfrm>
            <a:off x="677103" y="8090005"/>
            <a:ext cx="5486711" cy="92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228600" marR="0" lvl="0" indent="-228600"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References </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1):S27</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Inzucchi SE, Bergenstal RM, Buse JB, et al.; American Diabetes Association (ADA); European Association for the Study of Diabetes (EASD). Management of hyperglycemia in type 2 diabetes: a patient-centered approach.  Position Statement of the American Diabetes Association (ADA) and the European Association for the Study of  Diabetes (EASD). Diabetes Care 2012;35:1364–1379</a:t>
            </a:r>
          </a:p>
        </p:txBody>
      </p:sp>
    </p:spTree>
    <p:extLst>
      <p:ext uri="{BB962C8B-B14F-4D97-AF65-F5344CB8AC3E}">
        <p14:creationId xmlns:p14="http://schemas.microsoft.com/office/powerpoint/2010/main" val="23473387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reflect new evidence showing an association between B12 deficiency and </a:t>
            </a:r>
            <a:r>
              <a:rPr lang="en-US" sz="1200" b="0" i="0" u="none" strike="noStrike" kern="1200" baseline="0" dirty="0" err="1">
                <a:solidFill>
                  <a:schemeClr val="tx1"/>
                </a:solidFill>
                <a:latin typeface="+mn-lt"/>
                <a:ea typeface="+mn-ea"/>
                <a:cs typeface="+mn-cs"/>
              </a:rPr>
              <a:t>longterm</a:t>
            </a:r>
            <a:r>
              <a:rPr lang="en-US" sz="1200" b="0" i="0" u="none" strike="noStrike" kern="1200" baseline="0" dirty="0">
                <a:solidFill>
                  <a:schemeClr val="tx1"/>
                </a:solidFill>
                <a:latin typeface="+mn-lt"/>
                <a:ea typeface="+mn-ea"/>
                <a:cs typeface="+mn-cs"/>
              </a:rPr>
              <a:t> metformin use, a recommendation was in 2017 added to consider periodic measurement of B12 levels and supplementation as needed.</a:t>
            </a:r>
            <a:endParaRPr lang="en-US" dirty="0"/>
          </a:p>
          <a:p>
            <a:pPr lvl="1" eaLnBrk="1" hangingPunct="1">
              <a:buFont typeface="Arial" pitchFamily="34" charset="0"/>
              <a:buNone/>
            </a:pPr>
            <a:r>
              <a:rPr lang="en-US" b="1" dirty="0"/>
              <a:t>[SLIDE]</a:t>
            </a:r>
          </a:p>
        </p:txBody>
      </p:sp>
      <p:sp>
        <p:nvSpPr>
          <p:cNvPr id="3635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183E83-C4BF-4BF2-80CE-CAE59427D00F}"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63525" name="TextBox 4"/>
          <p:cNvSpPr txBox="1">
            <a:spLocks noChangeArrowheads="1"/>
          </p:cNvSpPr>
          <p:nvPr/>
        </p:nvSpPr>
        <p:spPr bwMode="auto">
          <a:xfrm>
            <a:off x="677103" y="8090005"/>
            <a:ext cx="5486711" cy="92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228600" marR="0" lvl="0" indent="-228600"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References </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1):S27</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Inzucchi SE, Bergenstal RM, Buse JB, et al.; American Diabetes Association (ADA); European Association for the Study of Diabetes (EASD). Management of hyperglycemia in type 2 diabetes: a patient-centered approach.  Position Statement of the American Diabetes Association (ADA) and the European Association for the Study of  Diabetes (EASD). Diabetes Care 2012;35:1364–1379</a:t>
            </a:r>
          </a:p>
        </p:txBody>
      </p:sp>
    </p:spTree>
    <p:extLst>
      <p:ext uri="{BB962C8B-B14F-4D97-AF65-F5344CB8AC3E}">
        <p14:creationId xmlns:p14="http://schemas.microsoft.com/office/powerpoint/2010/main" val="30265132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ln/>
        </p:spPr>
      </p:sp>
      <p:sp>
        <p:nvSpPr>
          <p:cNvPr id="364547" name="Notes Placeholder 2"/>
          <p:cNvSpPr>
            <a:spLocks noGrp="1"/>
          </p:cNvSpPr>
          <p:nvPr>
            <p:ph type="body" idx="1"/>
          </p:nvPr>
        </p:nvSpPr>
        <p:spPr/>
        <p:txBody>
          <a:bodyPr/>
          <a:lstStyle/>
          <a:p>
            <a:pPr marL="224325" lvl="1" indent="-112163"/>
            <a:r>
              <a:rPr lang="en-US" dirty="0"/>
              <a:t>If noninsulin monotherapy at maximal tolerated dose does not achieve or maintain the A1C target over 3 months, add a second oral agent, a glucagon-like peptide 1 (GLP-1) receptor agonist, or insulin </a:t>
            </a:r>
            <a:r>
              <a:rPr lang="en-US" b="1" dirty="0"/>
              <a:t>[CLICK]</a:t>
            </a:r>
          </a:p>
          <a:p>
            <a:pPr marL="224325" lvl="1" indent="-112163"/>
            <a:r>
              <a:rPr lang="en-US" dirty="0"/>
              <a:t>A patient centered approach should be used to guide the choice of pharmacological agents. Considerations include efficacy, cost, potential side effects, weight, comorbidities, hypoglycemia risk, and patient preference.  </a:t>
            </a:r>
            <a:r>
              <a:rPr lang="en-US" b="1" dirty="0"/>
              <a:t>[CLICK] </a:t>
            </a:r>
          </a:p>
          <a:p>
            <a:pPr marL="224325" lvl="1" indent="-112163"/>
            <a:r>
              <a:rPr lang="en-US" dirty="0"/>
              <a:t>And finally, for patients with type 2 diabetes who are not achieving glycemic goals, insulin therapy should not be delayed. </a:t>
            </a:r>
          </a:p>
          <a:p>
            <a:pPr marL="224325" lvl="1" indent="-112163"/>
            <a:endParaRPr lang="en-US" dirty="0"/>
          </a:p>
          <a:p>
            <a:pPr marL="224325" lvl="1" indent="-112163"/>
            <a:r>
              <a:rPr lang="en-US" b="1" dirty="0"/>
              <a:t>[SLIDE]</a:t>
            </a:r>
          </a:p>
          <a:p>
            <a:pPr marL="224325" lvl="1" indent="-112163"/>
            <a:endParaRPr lang="en-US" dirty="0"/>
          </a:p>
          <a:p>
            <a:pPr marL="224325" lvl="1" indent="-112163"/>
            <a:endParaRPr lang="en-US" dirty="0"/>
          </a:p>
          <a:p>
            <a:endParaRPr lang="en-US" dirty="0"/>
          </a:p>
        </p:txBody>
      </p:sp>
      <p:sp>
        <p:nvSpPr>
          <p:cNvPr id="3645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37C503-5F48-4B2E-94C7-04542CCC9884}"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64549" name="TextBox 4"/>
          <p:cNvSpPr txBox="1">
            <a:spLocks noChangeArrowheads="1"/>
          </p:cNvSpPr>
          <p:nvPr/>
        </p:nvSpPr>
        <p:spPr bwMode="auto">
          <a:xfrm>
            <a:off x="675551" y="8090005"/>
            <a:ext cx="5486710" cy="92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228600" marR="0" lvl="0" indent="-228600"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References</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1):S27 </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Holman RR, Paul SK, Bethel MA,Matthews DR, Neil HA. 10-year follow-up of intensive glucose control in type 2 diabetes. N Engl J Med 2008;359:1577–1589</a:t>
            </a:r>
          </a:p>
          <a:p>
            <a:pPr marL="228600" marR="0" lvl="0" indent="-228600"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Bennett WL, Maruthur NM, Singh S, et al. Comparative effectiveness and safety of medications for type 2 diabetes: an update including new drugs and 2-drug combinations. Ann Intern Med 2011;154:602–613</a:t>
            </a:r>
          </a:p>
        </p:txBody>
      </p:sp>
    </p:spTree>
    <p:extLst>
      <p:ext uri="{BB962C8B-B14F-4D97-AF65-F5344CB8AC3E}">
        <p14:creationId xmlns:p14="http://schemas.microsoft.com/office/powerpoint/2010/main" val="220923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643609-DDA0-4CF9-939D-16ACFA4CD0F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889000" y="4716463"/>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GB">
                <a:latin typeface="Arial" panose="020B0604020202020204" pitchFamily="34" charset="0"/>
              </a:rPr>
              <a:t>Insulin resistance is a characteristic feature of both obesity and diabetes - there are fewer insulin receptors as well as there being faults potentially with the receptors so the body is not able to respond adequately </a:t>
            </a:r>
          </a:p>
          <a:p>
            <a:pPr eaLnBrk="1" hangingPunct="1"/>
            <a:endParaRPr lang="en-GB" altLang="en-GB">
              <a:latin typeface="Arial" panose="020B0604020202020204" pitchFamily="34" charset="0"/>
            </a:endParaRPr>
          </a:p>
          <a:p>
            <a:pPr eaLnBrk="1" hangingPunct="1"/>
            <a:r>
              <a:rPr lang="en-GB" altLang="en-GB">
                <a:latin typeface="Arial" panose="020B0604020202020204" pitchFamily="34" charset="0"/>
              </a:rPr>
              <a:t>Insulin resistance is thought to be caused by both genetic factors and lifestyle. Modern lifestyles with rich diets and little exercise have been linked to insulin resistance and Type 2 diabetes. An increase in body weight can trigger insulin resistance in people who are genetically prone to the condition. More than 25 % of people worldwide are estimated to be insulin resistant, although this does not mean that they have diabetes.</a:t>
            </a:r>
          </a:p>
          <a:p>
            <a:pPr eaLnBrk="1" hangingPunct="1"/>
            <a:r>
              <a:rPr lang="en-GB" altLang="en-GB">
                <a:latin typeface="Arial" panose="020B0604020202020204" pitchFamily="34" charset="0"/>
              </a:rPr>
              <a:t>Insulin resistance is also linked to other conditions, such as high blood pressure and cholesterol problems, which can lead to heart and circulation problems. This may be why people with Type 2 diabetes are more likely to suffer from heart disease or stroke. In fact, heart disease is the most common cause of death amongst people with Type 2 diabetes.</a:t>
            </a:r>
          </a:p>
          <a:p>
            <a:pPr eaLnBrk="1" hangingPunct="1"/>
            <a:r>
              <a:rPr lang="en-GB" altLang="en-GB">
                <a:latin typeface="Arial" panose="020B0604020202020204" pitchFamily="34" charset="0"/>
              </a:rPr>
              <a:t>Syndrome X is a cluster of features such as glucose intolerance, obesity, hypertension, accelerated atherosclerosis,low HDL and high triglycerides and VLDL. Other abnormalities are increased clotting due to increased levels of fibrinogen.</a:t>
            </a:r>
          </a:p>
          <a:p>
            <a:pPr eaLnBrk="1" hangingPunct="1"/>
            <a:endParaRPr lang="en-GB" altLang="en-GB">
              <a:latin typeface="Arial" panose="020B0604020202020204" pitchFamily="34" charset="0"/>
            </a:endParaRPr>
          </a:p>
          <a:p>
            <a:pPr eaLnBrk="1" hangingPunct="1"/>
            <a:br>
              <a:rPr lang="en-GB" altLang="en-GB">
                <a:latin typeface="Arial" panose="020B0604020202020204" pitchFamily="34" charset="0"/>
              </a:rPr>
            </a:br>
            <a:endParaRPr lang="en-GB" altLang="en-GB">
              <a:latin typeface="Arial" panose="020B0604020202020204" pitchFamily="34" charset="0"/>
            </a:endParaRPr>
          </a:p>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0636998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t>note to speaker – use either this slide or the previous slide depending on</a:t>
            </a:r>
            <a:r>
              <a:rPr lang="en-US" b="1" baseline="0" dirty="0"/>
              <a:t> the audience and format of your talk]</a:t>
            </a:r>
          </a:p>
          <a:p>
            <a:r>
              <a:rPr lang="en-US" dirty="0"/>
              <a:t>Here</a:t>
            </a:r>
            <a:r>
              <a:rPr lang="en-US" baseline="0" dirty="0"/>
              <a:t> is an overview of the ADA’s treatment algorithm for type 2 diabetes, moving from monotherapy, to duel therapy, to triple therapy, and then to combination injectable therapy. Lifestyle management is emphasized throughout the progression of care, and individualization based on efficacy, hypoglycemia risk, weight, side effects, and costs is recommended.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It is important to note that the ADA’s full Standards of Care provides tables on the properties of these agents, as well as the costs associated with them. Please visit professional-dot-diabetes-org-slash-S-O-C for more information. </a:t>
            </a:r>
          </a:p>
          <a:p>
            <a:endParaRPr lang="en-US" baseline="0" dirty="0"/>
          </a:p>
          <a:p>
            <a:r>
              <a:rPr lang="en-US" sz="1200" b="0" i="0" u="none" strike="noStrike" kern="1200" baseline="0" dirty="0">
                <a:solidFill>
                  <a:schemeClr val="tx1"/>
                </a:solidFill>
                <a:latin typeface="+mn-lt"/>
                <a:ea typeface="+mn-ea"/>
                <a:cs typeface="+mn-cs"/>
              </a:rPr>
              <a:t>The order in the chart was determined by historical availability and the route of administration, with </a:t>
            </a:r>
            <a:r>
              <a:rPr lang="en-US" sz="1200" b="0" i="0" u="none" strike="noStrike" kern="1200" baseline="0" dirty="0" err="1">
                <a:solidFill>
                  <a:schemeClr val="tx1"/>
                </a:solidFill>
                <a:latin typeface="+mn-lt"/>
                <a:ea typeface="+mn-ea"/>
                <a:cs typeface="+mn-cs"/>
              </a:rPr>
              <a:t>injectables</a:t>
            </a:r>
            <a:r>
              <a:rPr lang="en-US" sz="1200" b="0" i="0" u="none" strike="noStrike" kern="1200" baseline="0" dirty="0">
                <a:solidFill>
                  <a:schemeClr val="tx1"/>
                </a:solidFill>
                <a:latin typeface="+mn-lt"/>
                <a:ea typeface="+mn-ea"/>
                <a:cs typeface="+mn-cs"/>
              </a:rPr>
              <a:t> to the right; it is not meant to denote any specific preference. Potential sequences of </a:t>
            </a:r>
            <a:r>
              <a:rPr lang="en-US" sz="1200" b="0" i="0" u="none" strike="noStrike" kern="1200" baseline="0" dirty="0" err="1">
                <a:solidFill>
                  <a:schemeClr val="tx1"/>
                </a:solidFill>
                <a:latin typeface="+mn-lt"/>
                <a:ea typeface="+mn-ea"/>
                <a:cs typeface="+mn-cs"/>
              </a:rPr>
              <a:t>antihyperglycemic</a:t>
            </a:r>
            <a:r>
              <a:rPr lang="en-US" sz="1200" b="0" i="0" u="none" strike="noStrike" kern="1200" baseline="0" dirty="0">
                <a:solidFill>
                  <a:schemeClr val="tx1"/>
                </a:solidFill>
                <a:latin typeface="+mn-lt"/>
                <a:ea typeface="+mn-ea"/>
                <a:cs typeface="+mn-cs"/>
              </a:rPr>
              <a:t> therapy for patients with type 2 diabetes are displayed, with the usual transition moving vertically from top to bottom (although horizontal movement within therapy stages is also possible, depending on the circumstances). DPP-4-i, DPP-4 inhibitor; </a:t>
            </a:r>
            <a:r>
              <a:rPr lang="en-US" sz="1200" b="0" i="0" u="none" strike="noStrike" kern="1200" baseline="0" dirty="0" err="1">
                <a:solidFill>
                  <a:schemeClr val="tx1"/>
                </a:solidFill>
                <a:latin typeface="+mn-lt"/>
                <a:ea typeface="+mn-ea"/>
                <a:cs typeface="+mn-cs"/>
              </a:rPr>
              <a:t>fxs</a:t>
            </a:r>
            <a:r>
              <a:rPr lang="en-US" sz="1200" b="0" i="0" u="none" strike="noStrike" kern="1200" baseline="0" dirty="0">
                <a:solidFill>
                  <a:schemeClr val="tx1"/>
                </a:solidFill>
                <a:latin typeface="+mn-lt"/>
                <a:ea typeface="+mn-ea"/>
                <a:cs typeface="+mn-cs"/>
              </a:rPr>
              <a:t>, fractures; GI, gastrointestinal; GLP-1 RA, GLP-1 receptor agonist; GU, genitourinary; HF, heart failure; Hypo, hypoglycemia; SGLT2-i, SGLT2 inhibitor; SU, sulfonylurea; TZD, thiazolidinedione.</a:t>
            </a:r>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053C5E-EE7B-4E62-8A98-7CB2D6838B88}"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1255329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t>note to speaker – use either this slide or the previous slide depending on</a:t>
            </a:r>
            <a:r>
              <a:rPr lang="en-US" b="1" baseline="0" dirty="0"/>
              <a:t> the audience and format of your talk]</a:t>
            </a:r>
          </a:p>
          <a:p>
            <a:r>
              <a:rPr lang="en-US" sz="1200" b="0" i="0" u="none" strike="noStrike" kern="1200" baseline="0" dirty="0">
                <a:solidFill>
                  <a:schemeClr val="tx1"/>
                </a:solidFill>
                <a:latin typeface="+mn-lt"/>
                <a:ea typeface="+mn-ea"/>
                <a:cs typeface="+mn-cs"/>
              </a:rPr>
              <a:t>The algorithm for combination injectable therapy in type 2 diabetes starts with basal insulin, with or without other agents, and offers three equivalent strategies for intensification if goals are not met, with ample room for individualization.</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Again, it is important to note that the ADA’s full Standards of Care provides tables on the properties of these agents, as well as the costs associated with them. Please visit professional-dot-diabetes-org-slash-S-O-C for more information.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FBG, fasting blood glucose; GLP-1 RA, GLP-1 receptor agonist; hypo, hypoglycemia.</a:t>
            </a:r>
            <a:endParaRPr lang="en-US" dirty="0"/>
          </a:p>
          <a:p>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053C5E-EE7B-4E62-8A98-7CB2D6838B88}"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9754838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a:ln/>
        </p:spPr>
      </p:sp>
      <p:sp>
        <p:nvSpPr>
          <p:cNvPr id="376835" name="Notes Placeholder 2"/>
          <p:cNvSpPr>
            <a:spLocks noGrp="1"/>
          </p:cNvSpPr>
          <p:nvPr>
            <p:ph type="body" idx="1"/>
          </p:nvPr>
        </p:nvSpPr>
        <p:spPr/>
        <p:txBody>
          <a:bodyPr/>
          <a:lstStyle/>
          <a:p>
            <a:r>
              <a:rPr lang="en-US" dirty="0"/>
              <a:t>Pharmacologic therapy for patients with diabetes and hypertension should  include drug classes demonstrated to reduce cardiovascular events in patients with diabetes, shown here. </a:t>
            </a:r>
            <a:r>
              <a:rPr lang="en-US" baseline="0" dirty="0"/>
              <a:t> </a:t>
            </a:r>
            <a:r>
              <a:rPr lang="en-US" dirty="0"/>
              <a:t>Multiple drug therapy (two or more agents at maximal doses) is generally required to achieve blood pressure targets, but not</a:t>
            </a:r>
            <a:r>
              <a:rPr lang="en-US" baseline="0" dirty="0"/>
              <a:t> a combination of ACE inhibitors and ARBs.</a:t>
            </a:r>
            <a:endParaRPr lang="en-US" dirty="0"/>
          </a:p>
          <a:p>
            <a:endParaRPr lang="en-US" dirty="0"/>
          </a:p>
          <a:p>
            <a:pPr>
              <a:buFont typeface="Arial" pitchFamily="34" charset="0"/>
              <a:buNone/>
            </a:pPr>
            <a:r>
              <a:rPr lang="en-US" b="1" dirty="0"/>
              <a:t>[SLIDE]</a:t>
            </a:r>
          </a:p>
        </p:txBody>
      </p:sp>
      <p:sp>
        <p:nvSpPr>
          <p:cNvPr id="3768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A2C9007-0874-4866-AEF3-B959A35B28A0}"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76837"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111125" marR="0" lvl="0" indent="-111125"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a:t>
            </a:r>
          </a:p>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1):S36</a:t>
            </a:r>
          </a:p>
        </p:txBody>
      </p:sp>
    </p:spTree>
    <p:extLst>
      <p:ext uri="{BB962C8B-B14F-4D97-AF65-F5344CB8AC3E}">
        <p14:creationId xmlns:p14="http://schemas.microsoft.com/office/powerpoint/2010/main" val="12523450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a:ln/>
        </p:spPr>
      </p:sp>
      <p:sp>
        <p:nvSpPr>
          <p:cNvPr id="376835" name="Notes Placeholder 2"/>
          <p:cNvSpPr>
            <a:spLocks noGrp="1"/>
          </p:cNvSpPr>
          <p:nvPr>
            <p:ph type="body" idx="1"/>
          </p:nvPr>
        </p:nvSpPr>
        <p:spPr/>
        <p:txBody>
          <a:bodyPr/>
          <a:lstStyle/>
          <a:p>
            <a:r>
              <a:rPr lang="en-US" dirty="0"/>
              <a:t>In</a:t>
            </a:r>
            <a:r>
              <a:rPr lang="en-US" baseline="0" dirty="0"/>
              <a:t> patients with both hypertension and albuminuria, blood pressure treatment should include either an ACE inhibitor or ARB.</a:t>
            </a:r>
            <a:endParaRPr lang="en-US" dirty="0"/>
          </a:p>
          <a:p>
            <a:endParaRPr lang="en-US" dirty="0"/>
          </a:p>
          <a:p>
            <a:pPr>
              <a:buFont typeface="Arial" pitchFamily="34" charset="0"/>
              <a:buNone/>
            </a:pPr>
            <a:r>
              <a:rPr lang="en-US" b="1" dirty="0"/>
              <a:t>[SLIDE]</a:t>
            </a:r>
          </a:p>
        </p:txBody>
      </p:sp>
      <p:sp>
        <p:nvSpPr>
          <p:cNvPr id="3768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A2C9007-0874-4866-AEF3-B959A35B28A0}"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76837"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111125" marR="0" lvl="0" indent="-111125"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a:t>
            </a:r>
          </a:p>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1):S36</a:t>
            </a:r>
          </a:p>
        </p:txBody>
      </p:sp>
    </p:spTree>
    <p:extLst>
      <p:ext uri="{BB962C8B-B14F-4D97-AF65-F5344CB8AC3E}">
        <p14:creationId xmlns:p14="http://schemas.microsoft.com/office/powerpoint/2010/main" val="1668263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FFFFFF"/>
                </a:solidFill>
              </a:rPr>
              <a:t>Fasting plasma glucose, the 2 hour plasma glucose after a 75-g oral glucose tolerance test, and A1C are equally appropriate diagnostic tests for diabetes. </a:t>
            </a:r>
            <a:endParaRPr lang="en-US" sz="1200" b="0" dirty="0">
              <a:solidFill>
                <a:srgbClr val="FFFFFF"/>
              </a:solidFill>
            </a:endParaRPr>
          </a:p>
          <a:p>
            <a:endParaRPr lang="en-US" dirty="0"/>
          </a:p>
          <a:p>
            <a:r>
              <a:rPr lang="en-US" dirty="0"/>
              <a:t>These diagnostic criteria are: </a:t>
            </a:r>
          </a:p>
          <a:p>
            <a:pPr lvl="1"/>
            <a:endParaRPr lang="en-US" dirty="0"/>
          </a:p>
          <a:p>
            <a:pPr lvl="1"/>
            <a:r>
              <a:rPr lang="en-US" dirty="0"/>
              <a:t>Fasting plasma glucose (FPG) ≥126 mg/</a:t>
            </a:r>
            <a:r>
              <a:rPr lang="en-US" dirty="0" err="1"/>
              <a:t>dL</a:t>
            </a:r>
            <a:r>
              <a:rPr lang="en-US" dirty="0"/>
              <a:t> </a:t>
            </a:r>
          </a:p>
          <a:p>
            <a:pPr lvl="1"/>
            <a:endParaRPr lang="en-US" dirty="0"/>
          </a:p>
          <a:p>
            <a:pPr lvl="1"/>
            <a:r>
              <a:rPr lang="en-US" dirty="0"/>
              <a:t>	</a:t>
            </a:r>
            <a:r>
              <a:rPr lang="en-US" i="1" dirty="0"/>
              <a:t>OR</a:t>
            </a:r>
          </a:p>
          <a:p>
            <a:pPr lvl="1"/>
            <a:endParaRPr lang="en-US" dirty="0"/>
          </a:p>
          <a:p>
            <a:pPr lvl="1"/>
            <a:r>
              <a:rPr lang="en-US" dirty="0"/>
              <a:t>2-hour plasma glucose ≥200 mg/</a:t>
            </a:r>
            <a:r>
              <a:rPr lang="en-US" dirty="0" err="1"/>
              <a:t>dL</a:t>
            </a:r>
            <a:r>
              <a:rPr lang="en-US" dirty="0"/>
              <a:t> during an OGTT</a:t>
            </a:r>
          </a:p>
          <a:p>
            <a:pPr lvl="1"/>
            <a:endParaRPr lang="en-US" dirty="0"/>
          </a:p>
          <a:p>
            <a:pPr lvl="2" eaLnBrk="1" hangingPunct="1"/>
            <a:r>
              <a:rPr lang="en-US" dirty="0"/>
              <a:t>OR</a:t>
            </a:r>
          </a:p>
          <a:p>
            <a:r>
              <a:rPr lang="en-US" dirty="0"/>
              <a:t>	</a:t>
            </a:r>
          </a:p>
          <a:p>
            <a:r>
              <a:rPr lang="en-US" dirty="0"/>
              <a:t>A1C ≥6.5%</a:t>
            </a:r>
          </a:p>
          <a:p>
            <a:endParaRPr lang="en-US" dirty="0"/>
          </a:p>
          <a:p>
            <a:r>
              <a:rPr lang="en-US" dirty="0"/>
              <a:t>Or in a patient with classic symptoms of hyperglycemia a random plasma glucose ≥ 200 can also be used. </a:t>
            </a:r>
          </a:p>
          <a:p>
            <a:endParaRPr lang="en-US" dirty="0"/>
          </a:p>
          <a:p>
            <a:r>
              <a:rPr lang="en-US" sz="1200" b="0" dirty="0">
                <a:solidFill>
                  <a:srgbClr val="FFFFFF"/>
                </a:solidFill>
              </a:rPr>
              <a:t>In the absence of unequivocal hyperglycemia, the result should be confirmed by repeat testing.</a:t>
            </a:r>
            <a:endParaRPr lang="en-US" dirty="0"/>
          </a:p>
          <a:p>
            <a:endParaRPr lang="en-US" dirty="0"/>
          </a:p>
          <a:p>
            <a:r>
              <a:rPr lang="en-US" b="1" dirty="0"/>
              <a:t>[SLIDE]</a:t>
            </a:r>
          </a:p>
          <a:p>
            <a:endParaRPr lang="en-US" dirty="0"/>
          </a:p>
          <a:p>
            <a:endParaRPr lang="en-US" dirty="0"/>
          </a:p>
        </p:txBody>
      </p:sp>
      <p:sp>
        <p:nvSpPr>
          <p:cNvPr id="2734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4EC98DC-F7DA-4026-8A58-1E22A6DF6C30}"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73413" name="TextBox 4"/>
          <p:cNvSpPr txBox="1">
            <a:spLocks noChangeArrowheads="1"/>
          </p:cNvSpPr>
          <p:nvPr/>
        </p:nvSpPr>
        <p:spPr bwMode="auto">
          <a:xfrm>
            <a:off x="686421" y="8495988"/>
            <a:ext cx="5485158"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111125" marR="0" lvl="0" indent="-111125"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a:t>
            </a:r>
          </a:p>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a:t>
            </a:r>
            <a:r>
              <a:rPr kumimoji="0" lang="en-US" sz="900" b="0" i="1" u="none" strike="noStrike" kern="1200" cap="none" spc="0" normalizeH="0" baseline="0" noProof="0">
                <a:ln>
                  <a:noFill/>
                </a:ln>
                <a:solidFill>
                  <a:prstClr val="black"/>
                </a:solidFill>
                <a:effectLst/>
                <a:uLnTx/>
                <a:uFillTx/>
                <a:latin typeface="Calibri" pitchFamily="34" charset="0"/>
                <a:ea typeface="+mn-ea"/>
                <a:cs typeface="+mn-cs"/>
              </a:rPr>
              <a:t>e</a:t>
            </a: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 2014;37(suppl 1):S15; Table 2</a:t>
            </a:r>
          </a:p>
        </p:txBody>
      </p:sp>
    </p:spTree>
    <p:extLst>
      <p:ext uri="{BB962C8B-B14F-4D97-AF65-F5344CB8AC3E}">
        <p14:creationId xmlns:p14="http://schemas.microsoft.com/office/powerpoint/2010/main" val="2425076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B068C8-992B-4AFF-906D-89C4A88E600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889000" y="4716463"/>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GB">
                <a:latin typeface="Arial" panose="020B0604020202020204" pitchFamily="34" charset="0"/>
              </a:rPr>
              <a:t>Oral glucose tolerance tests should be used on all individuals  that have an impaired fasting glucose – where blood glucose levels are above the norm but below the diagnostic criteria for diabetes. The DECODE study found that these individuals along with Impaired Glucose tolerance subjects were at much greater risk of developing diabetes as well as cardiovascular disease.</a:t>
            </a:r>
          </a:p>
          <a:p>
            <a:pPr eaLnBrk="1" hangingPunct="1"/>
            <a:r>
              <a:rPr lang="en-GB" altLang="en-GB">
                <a:latin typeface="Arial" panose="020B0604020202020204" pitchFamily="34" charset="0"/>
              </a:rPr>
              <a:t>The difference between IFT and IGT is that one is done fasting the other is done post prandially (ie after a meal and when CHO load at its peak)</a:t>
            </a:r>
          </a:p>
          <a:p>
            <a:pPr eaLnBrk="1" hangingPunct="1"/>
            <a:r>
              <a:rPr lang="en-GB" altLang="en-GB">
                <a:latin typeface="Arial" panose="020B0604020202020204" pitchFamily="34" charset="0"/>
              </a:rPr>
              <a:t> Many people with Type 2 may have been walking around with undiagnosed diabetes and evidence suggests that on average it takes 10 years to present with a decline of 4% pancreatic function every year and thereafter diagnosis. </a:t>
            </a:r>
          </a:p>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666186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64863" y="3392584"/>
            <a:ext cx="103632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494621" y="4446225"/>
            <a:ext cx="8534400"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a:t>
            </a:r>
          </a:p>
        </p:txBody>
      </p:sp>
      <p:sp>
        <p:nvSpPr>
          <p:cNvPr id="4" name="Date Placeholder 3"/>
          <p:cNvSpPr>
            <a:spLocks noGrp="1"/>
          </p:cNvSpPr>
          <p:nvPr>
            <p:ph type="dt" sz="half" idx="10"/>
          </p:nvPr>
        </p:nvSpPr>
        <p:spPr>
          <a:xfrm>
            <a:off x="609600" y="7102476"/>
            <a:ext cx="2844800" cy="365125"/>
          </a:xfrm>
          <a:prstGeom prst="rect">
            <a:avLst/>
          </a:prstGeom>
        </p:spPr>
        <p:txBody>
          <a:bodyPr/>
          <a:lstStyle/>
          <a:p>
            <a:fld id="{1D658F4A-F559-427B-ACB8-D0F8F2C5DABF}" type="datetimeFigureOut">
              <a:rPr lang="en-US" smtClean="0"/>
              <a:t>2/27/2018</a:t>
            </a:fld>
            <a:endParaRPr lang="en-US"/>
          </a:p>
        </p:txBody>
      </p:sp>
      <p:sp>
        <p:nvSpPr>
          <p:cNvPr id="5" name="Footer Placeholder 4"/>
          <p:cNvSpPr>
            <a:spLocks noGrp="1"/>
          </p:cNvSpPr>
          <p:nvPr>
            <p:ph type="ftr" sz="quarter" idx="11"/>
          </p:nvPr>
        </p:nvSpPr>
        <p:spPr>
          <a:xfrm>
            <a:off x="4165600" y="7102476"/>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7102476"/>
            <a:ext cx="2844800" cy="365125"/>
          </a:xfrm>
          <a:prstGeom prst="rect">
            <a:avLst/>
          </a:prstGeom>
        </p:spPr>
        <p:txBody>
          <a:bodyPr/>
          <a:lstStyle/>
          <a:p>
            <a:fld id="{264C6CBA-D564-40B2-AEAD-9022215C60D6}" type="slidenum">
              <a:rPr lang="en-US" smtClean="0"/>
              <a:t>‹Nº›</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962" y="6526210"/>
            <a:ext cx="2814657"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17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no Ref/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52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962" y="6526210"/>
            <a:ext cx="2814657"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204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962" y="6526210"/>
            <a:ext cx="2814657"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114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962" y="6526210"/>
            <a:ext cx="2814657"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102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962" y="6526210"/>
            <a:ext cx="2814657"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072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914400" y="1981200"/>
            <a:ext cx="10363200" cy="4114800"/>
          </a:xfrm>
        </p:spPr>
        <p:txBody>
          <a:bodyPr/>
          <a:lstStyle/>
          <a:p>
            <a:pPr lvl="0"/>
            <a:endParaRPr lang="en-GB" noProof="0"/>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fld id="{1A5C781A-5670-471F-8D5A-F6A4324F58F0}" type="slidenum">
              <a:rPr lang="en-GB" altLang="en-US"/>
              <a:pPr/>
              <a:t>‹Nº›</a:t>
            </a:fld>
            <a:endParaRPr lang="en-GB" altLang="en-US"/>
          </a:p>
        </p:txBody>
      </p:sp>
    </p:spTree>
    <p:extLst>
      <p:ext uri="{BB962C8B-B14F-4D97-AF65-F5344CB8AC3E}">
        <p14:creationId xmlns:p14="http://schemas.microsoft.com/office/powerpoint/2010/main" val="1253590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A2ECEF20-89BD-490D-A686-CC8E452943B9}" type="datetimeFigureOut">
              <a:rPr lang="es-ES"/>
              <a:pPr>
                <a:defRPr/>
              </a:pPr>
              <a:t>27/02/2018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1A138F7D-727D-44D4-9FA9-DB404392C279}" type="slidenum">
              <a:rPr lang="es-ES" altLang="en-US"/>
              <a:pPr/>
              <a:t>‹Nº›</a:t>
            </a:fld>
            <a:endParaRPr lang="es-ES" altLang="en-US"/>
          </a:p>
        </p:txBody>
      </p:sp>
    </p:spTree>
    <p:extLst>
      <p:ext uri="{BB962C8B-B14F-4D97-AF65-F5344CB8AC3E}">
        <p14:creationId xmlns:p14="http://schemas.microsoft.com/office/powerpoint/2010/main" val="73635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7AA4C6E6-F161-42EC-ADDA-1159C9C03A77}" type="datetimeFigureOut">
              <a:rPr lang="es-ES"/>
              <a:pPr>
                <a:defRPr/>
              </a:pPr>
              <a:t>27/02/2018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11829C82-728E-436B-9DBC-A8E46FDFF664}" type="slidenum">
              <a:rPr lang="es-ES" altLang="en-US"/>
              <a:pPr/>
              <a:t>‹Nº›</a:t>
            </a:fld>
            <a:endParaRPr lang="es-ES" altLang="en-US"/>
          </a:p>
        </p:txBody>
      </p:sp>
    </p:spTree>
    <p:extLst>
      <p:ext uri="{BB962C8B-B14F-4D97-AF65-F5344CB8AC3E}">
        <p14:creationId xmlns:p14="http://schemas.microsoft.com/office/powerpoint/2010/main" val="3512977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FA779A1-DB02-4B66-9540-E838EB2677EC}" type="datetimeFigureOut">
              <a:rPr lang="es-ES"/>
              <a:pPr>
                <a:defRPr/>
              </a:pPr>
              <a:t>27/02/2018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763680F0-8E11-4AAB-B567-EF7FA8260278}" type="slidenum">
              <a:rPr lang="es-ES" altLang="en-US"/>
              <a:pPr/>
              <a:t>‹Nº›</a:t>
            </a:fld>
            <a:endParaRPr lang="es-ES" altLang="en-US"/>
          </a:p>
        </p:txBody>
      </p:sp>
    </p:spTree>
    <p:extLst>
      <p:ext uri="{BB962C8B-B14F-4D97-AF65-F5344CB8AC3E}">
        <p14:creationId xmlns:p14="http://schemas.microsoft.com/office/powerpoint/2010/main" val="1159442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8D07B7DB-E8EA-48B4-8966-712C425DAE61}" type="datetimeFigureOut">
              <a:rPr lang="es-ES"/>
              <a:pPr>
                <a:defRPr/>
              </a:pPr>
              <a:t>27/02/2018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ED9E7DD2-6F50-4A0E-B443-94E5C2DBA7A6}" type="slidenum">
              <a:rPr lang="es-ES" altLang="en-US"/>
              <a:pPr/>
              <a:t>‹Nº›</a:t>
            </a:fld>
            <a:endParaRPr lang="es-ES" altLang="en-US"/>
          </a:p>
        </p:txBody>
      </p:sp>
    </p:spTree>
    <p:extLst>
      <p:ext uri="{BB962C8B-B14F-4D97-AF65-F5344CB8AC3E}">
        <p14:creationId xmlns:p14="http://schemas.microsoft.com/office/powerpoint/2010/main" val="67074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275421" y="3384933"/>
            <a:ext cx="10363200" cy="1470025"/>
          </a:xfrm>
        </p:spPr>
        <p:txBody>
          <a:bodyPr/>
          <a:lstStyle/>
          <a:p>
            <a:r>
              <a:rPr lang="en-US" dirty="0"/>
              <a:t>Click to edit Master title style</a:t>
            </a:r>
          </a:p>
        </p:txBody>
      </p:sp>
      <p:sp>
        <p:nvSpPr>
          <p:cNvPr id="3" name="Subtitle 2"/>
          <p:cNvSpPr>
            <a:spLocks noGrp="1"/>
          </p:cNvSpPr>
          <p:nvPr>
            <p:ph type="subTitle" idx="1"/>
          </p:nvPr>
        </p:nvSpPr>
        <p:spPr>
          <a:xfrm>
            <a:off x="738128" y="4447451"/>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13688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D47BC788-26D9-447C-9E68-BEFC6E639148}" type="datetimeFigureOut">
              <a:rPr lang="es-ES"/>
              <a:pPr>
                <a:defRPr/>
              </a:pPr>
              <a:t>27/02/2018</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fld id="{7399BBDE-AE9A-4C06-9C66-9236804C1A05}" type="slidenum">
              <a:rPr lang="es-ES" altLang="en-US"/>
              <a:pPr/>
              <a:t>‹Nº›</a:t>
            </a:fld>
            <a:endParaRPr lang="es-ES" altLang="en-US"/>
          </a:p>
        </p:txBody>
      </p:sp>
    </p:spTree>
    <p:extLst>
      <p:ext uri="{BB962C8B-B14F-4D97-AF65-F5344CB8AC3E}">
        <p14:creationId xmlns:p14="http://schemas.microsoft.com/office/powerpoint/2010/main" val="4123930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05FC7E21-6D99-4CD9-99D3-306AF0532405}" type="datetimeFigureOut">
              <a:rPr lang="es-ES"/>
              <a:pPr>
                <a:defRPr/>
              </a:pPr>
              <a:t>27/02/2018</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fld id="{5BBD9213-0B6C-4EFB-ABF4-A262B9844044}" type="slidenum">
              <a:rPr lang="es-ES" altLang="en-US"/>
              <a:pPr/>
              <a:t>‹Nº›</a:t>
            </a:fld>
            <a:endParaRPr lang="es-ES" altLang="en-US"/>
          </a:p>
        </p:txBody>
      </p:sp>
    </p:spTree>
    <p:extLst>
      <p:ext uri="{BB962C8B-B14F-4D97-AF65-F5344CB8AC3E}">
        <p14:creationId xmlns:p14="http://schemas.microsoft.com/office/powerpoint/2010/main" val="3683112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EDF5A42-06F7-44D3-BEC4-A01E32522C02}" type="datetimeFigureOut">
              <a:rPr lang="es-ES"/>
              <a:pPr>
                <a:defRPr/>
              </a:pPr>
              <a:t>27/02/2018</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fld id="{91F19697-D6AC-45C9-B009-211508564E46}" type="slidenum">
              <a:rPr lang="es-ES" altLang="en-US"/>
              <a:pPr/>
              <a:t>‹Nº›</a:t>
            </a:fld>
            <a:endParaRPr lang="es-ES" altLang="en-US"/>
          </a:p>
        </p:txBody>
      </p:sp>
    </p:spTree>
    <p:extLst>
      <p:ext uri="{BB962C8B-B14F-4D97-AF65-F5344CB8AC3E}">
        <p14:creationId xmlns:p14="http://schemas.microsoft.com/office/powerpoint/2010/main" val="2231746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914CC1B-BCAA-468B-BFED-53A1E9E4043A}" type="datetimeFigureOut">
              <a:rPr lang="es-ES"/>
              <a:pPr>
                <a:defRPr/>
              </a:pPr>
              <a:t>27/02/2018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5E352729-9529-4366-9BF1-4128AEC9FE56}" type="slidenum">
              <a:rPr lang="es-ES" altLang="en-US"/>
              <a:pPr/>
              <a:t>‹Nº›</a:t>
            </a:fld>
            <a:endParaRPr lang="es-ES" altLang="en-US"/>
          </a:p>
        </p:txBody>
      </p:sp>
    </p:spTree>
    <p:extLst>
      <p:ext uri="{BB962C8B-B14F-4D97-AF65-F5344CB8AC3E}">
        <p14:creationId xmlns:p14="http://schemas.microsoft.com/office/powerpoint/2010/main" val="2815377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6106519-DAEF-4FE4-89D7-32EA56FE6C0F}" type="datetimeFigureOut">
              <a:rPr lang="es-ES"/>
              <a:pPr>
                <a:defRPr/>
              </a:pPr>
              <a:t>27/02/2018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96C4A4E3-29A3-40D2-AEA7-1B0F68ABCF8F}" type="slidenum">
              <a:rPr lang="es-ES" altLang="en-US"/>
              <a:pPr/>
              <a:t>‹Nº›</a:t>
            </a:fld>
            <a:endParaRPr lang="es-ES" altLang="en-US"/>
          </a:p>
        </p:txBody>
      </p:sp>
    </p:spTree>
    <p:extLst>
      <p:ext uri="{BB962C8B-B14F-4D97-AF65-F5344CB8AC3E}">
        <p14:creationId xmlns:p14="http://schemas.microsoft.com/office/powerpoint/2010/main" val="2117632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1D453978-1298-4BCB-9639-30869CA74114}" type="datetimeFigureOut">
              <a:rPr lang="es-ES"/>
              <a:pPr>
                <a:defRPr/>
              </a:pPr>
              <a:t>27/02/2018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DBC697F7-28D0-4814-97B5-4BD4FE2D9326}" type="slidenum">
              <a:rPr lang="es-ES" altLang="en-US"/>
              <a:pPr/>
              <a:t>‹Nº›</a:t>
            </a:fld>
            <a:endParaRPr lang="es-ES" altLang="en-US"/>
          </a:p>
        </p:txBody>
      </p:sp>
    </p:spTree>
    <p:extLst>
      <p:ext uri="{BB962C8B-B14F-4D97-AF65-F5344CB8AC3E}">
        <p14:creationId xmlns:p14="http://schemas.microsoft.com/office/powerpoint/2010/main" val="91807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2FB57EC0-5845-4EB3-B0C0-0CA334E9DBF4}" type="datetimeFigureOut">
              <a:rPr lang="es-ES"/>
              <a:pPr>
                <a:defRPr/>
              </a:pPr>
              <a:t>27/02/2018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0AA54E6D-E861-42FC-9C76-ED2C9D6AE985}" type="slidenum">
              <a:rPr lang="es-ES" altLang="en-US"/>
              <a:pPr/>
              <a:t>‹Nº›</a:t>
            </a:fld>
            <a:endParaRPr lang="es-ES" altLang="en-US"/>
          </a:p>
        </p:txBody>
      </p:sp>
    </p:spTree>
    <p:extLst>
      <p:ext uri="{BB962C8B-B14F-4D97-AF65-F5344CB8AC3E}">
        <p14:creationId xmlns:p14="http://schemas.microsoft.com/office/powerpoint/2010/main" val="1116184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dirty="0"/>
              <a:t>Click to edit Master title style</a:t>
            </a:r>
          </a:p>
        </p:txBody>
      </p:sp>
      <p:sp>
        <p:nvSpPr>
          <p:cNvPr id="3" name="Content Placeholder 2"/>
          <p:cNvSpPr>
            <a:spLocks noGrp="1"/>
          </p:cNvSpPr>
          <p:nvPr>
            <p:ph idx="1"/>
          </p:nvPr>
        </p:nvSpPr>
        <p:spPr>
          <a:xfrm>
            <a:off x="609600" y="1024179"/>
            <a:ext cx="10972800" cy="5105400"/>
          </a:xfrm>
        </p:spPr>
        <p:txBody>
          <a:bodyPr/>
          <a:lstStyle>
            <a:lvl1pPr indent="-365751">
              <a:defRPr/>
            </a:lvl1pPr>
            <a:lvl2pPr indent="-365751">
              <a:defRPr/>
            </a:lvl2pPr>
            <a:lvl3pPr indent="-365751">
              <a:defRPr/>
            </a:lvl3pPr>
            <a:lvl4pPr indent="-365751">
              <a:defRPr/>
            </a:lvl4pPr>
            <a:lvl5pPr indent="-365751">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3463" y="760165"/>
            <a:ext cx="11743140"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962" y="6526210"/>
            <a:ext cx="2814657"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38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962" y="6526210"/>
            <a:ext cx="2814657"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48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962" y="6526210"/>
            <a:ext cx="2814657"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userDrawn="1"/>
        </p:nvGrpSpPr>
        <p:grpSpPr>
          <a:xfrm>
            <a:off x="-13463" y="760165"/>
            <a:ext cx="11743140" cy="230436"/>
            <a:chOff x="-1066800" y="760164"/>
            <a:chExt cx="9753600" cy="230436"/>
          </a:xfrm>
        </p:grpSpPr>
        <p:sp>
          <p:nvSpPr>
            <p:cNvPr id="14" name="Rectangle 13"/>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5" name="Straight Connector 14"/>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023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962" y="6526210"/>
            <a:ext cx="2814657"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3463" y="760165"/>
            <a:ext cx="11743140" cy="230436"/>
            <a:chOff x="-1066800" y="760164"/>
            <a:chExt cx="9753600" cy="230436"/>
          </a:xfrm>
        </p:grpSpPr>
        <p:sp>
          <p:nvSpPr>
            <p:cNvPr id="16" name="Rectangle 15"/>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7" name="Straight Connector 16"/>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976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64" y="-152400"/>
            <a:ext cx="12205464" cy="1143000"/>
          </a:xfrm>
        </p:spPr>
        <p:txBody>
          <a:bodyPr/>
          <a:lstStyle/>
          <a:p>
            <a:r>
              <a:rPr lang="en-US"/>
              <a:t>Click to edit Master title style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962" y="6526210"/>
            <a:ext cx="2814657"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13463" y="760165"/>
            <a:ext cx="11743140" cy="230436"/>
            <a:chOff x="-1066800" y="760164"/>
            <a:chExt cx="9753600" cy="230436"/>
          </a:xfrm>
        </p:grpSpPr>
        <p:sp>
          <p:nvSpPr>
            <p:cNvPr id="12" name="Rectangle 11"/>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387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962" y="6526210"/>
            <a:ext cx="2814657"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13463" y="760165"/>
            <a:ext cx="11743140"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967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962" y="6526210"/>
            <a:ext cx="2814657"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46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95400"/>
            <a:ext cx="109728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656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89" r:id="rId15"/>
  </p:sldLayoutIdLst>
  <p:txStyles>
    <p:titleStyle>
      <a:lvl1pPr algn="ctr" defTabSz="1219170" rtl="0" eaLnBrk="1" latinLnBrk="0" hangingPunct="1">
        <a:spcBef>
          <a:spcPct val="0"/>
        </a:spcBef>
        <a:buNone/>
        <a:defRPr sz="4800" kern="1200">
          <a:solidFill>
            <a:schemeClr val="bg1"/>
          </a:solidFill>
          <a:latin typeface="Helvetica" pitchFamily="34" charset="0"/>
          <a:ea typeface="+mj-ea"/>
          <a:cs typeface="+mj-cs"/>
        </a:defRPr>
      </a:lvl1pPr>
    </p:titleStyle>
    <p:bodyStyle>
      <a:lvl1pPr marL="457189" indent="-457189" algn="l" defTabSz="1219170" rtl="0" eaLnBrk="1" latinLnBrk="0" hangingPunct="1">
        <a:spcBef>
          <a:spcPct val="20000"/>
        </a:spcBef>
        <a:buFont typeface="Arial" pitchFamily="34" charset="0"/>
        <a:buChar char="•"/>
        <a:defRPr sz="3733" kern="1200">
          <a:solidFill>
            <a:schemeClr val="bg1"/>
          </a:solidFill>
          <a:latin typeface="Helvetica" pitchFamily="34" charset="0"/>
          <a:ea typeface="+mn-ea"/>
          <a:cs typeface="+mn-cs"/>
        </a:defRPr>
      </a:lvl1pPr>
      <a:lvl2pPr marL="990575" indent="-380990" algn="l" defTabSz="121917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1523962" indent="-304792" algn="l" defTabSz="1219170" rtl="0" eaLnBrk="1" latinLnBrk="0" hangingPunct="1">
        <a:spcBef>
          <a:spcPct val="20000"/>
        </a:spcBef>
        <a:buFont typeface="Arial" pitchFamily="34" charset="0"/>
        <a:buChar char="•"/>
        <a:defRPr sz="2667" kern="1200">
          <a:solidFill>
            <a:schemeClr val="bg1"/>
          </a:solidFill>
          <a:latin typeface="Helvetica" pitchFamily="34" charset="0"/>
          <a:ea typeface="+mn-ea"/>
          <a:cs typeface="+mn-cs"/>
        </a:defRPr>
      </a:lvl3pPr>
      <a:lvl4pPr marL="2133547" indent="-304792" algn="l" defTabSz="121917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743131" indent="-304792" algn="l" defTabSz="121917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2060"/>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C9CA2F3-B127-42B8-9F1B-2DEC9133C88C}" type="datetimeFigureOut">
              <a:rPr lang="es-ES"/>
              <a:pPr>
                <a:defRPr/>
              </a:pPr>
              <a:t>27/02/2018</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AEFC03C-4583-4091-922B-BF238B4DA28E}" type="slidenum">
              <a:rPr lang="es-ES" altLang="en-US"/>
              <a:pPr/>
              <a:t>‹Nº›</a:t>
            </a:fld>
            <a:endParaRPr lang="es-ES" altLang="en-US"/>
          </a:p>
        </p:txBody>
      </p:sp>
    </p:spTree>
    <p:extLst>
      <p:ext uri="{BB962C8B-B14F-4D97-AF65-F5344CB8AC3E}">
        <p14:creationId xmlns:p14="http://schemas.microsoft.com/office/powerpoint/2010/main" val="7574100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68610" y="914079"/>
            <a:ext cx="10363200" cy="1470025"/>
          </a:xfrm>
        </p:spPr>
        <p:txBody>
          <a:bodyPr/>
          <a:lstStyle/>
          <a:p>
            <a:r>
              <a:rPr lang="es-ES" dirty="0"/>
              <a:t>      DIABETES MELLITUS</a:t>
            </a:r>
            <a:endParaRPr lang="en-US" dirty="0"/>
          </a:p>
        </p:txBody>
      </p:sp>
      <p:sp>
        <p:nvSpPr>
          <p:cNvPr id="3" name="Subtítulo 2"/>
          <p:cNvSpPr>
            <a:spLocks noGrp="1"/>
          </p:cNvSpPr>
          <p:nvPr>
            <p:ph type="subTitle" idx="1"/>
          </p:nvPr>
        </p:nvSpPr>
        <p:spPr/>
        <p:txBody>
          <a:bodyPr/>
          <a:lstStyle/>
          <a:p>
            <a:r>
              <a:rPr lang="es-ES" dirty="0"/>
              <a:t>       </a:t>
            </a:r>
            <a:r>
              <a:rPr lang="es-ES" b="1" dirty="0">
                <a:solidFill>
                  <a:schemeClr val="bg1"/>
                </a:solidFill>
              </a:rPr>
              <a:t>PROF. JOEL SOLORZANO</a:t>
            </a:r>
            <a:endParaRPr lang="en-US" b="1" dirty="0">
              <a:solidFill>
                <a:schemeClr val="bg1"/>
              </a:solidFill>
            </a:endParaRPr>
          </a:p>
        </p:txBody>
      </p:sp>
    </p:spTree>
    <p:extLst>
      <p:ext uri="{BB962C8B-B14F-4D97-AF65-F5344CB8AC3E}">
        <p14:creationId xmlns:p14="http://schemas.microsoft.com/office/powerpoint/2010/main" val="371543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09800" y="304800"/>
            <a:ext cx="7772400" cy="762000"/>
          </a:xfrm>
        </p:spPr>
        <p:txBody>
          <a:bodyPr>
            <a:normAutofit fontScale="90000"/>
          </a:bodyPr>
          <a:lstStyle/>
          <a:p>
            <a:pPr eaLnBrk="1" hangingPunct="1">
              <a:defRPr/>
            </a:pPr>
            <a:r>
              <a:rPr lang="en-GB" sz="3600" b="1">
                <a:solidFill>
                  <a:srgbClr val="FFCC00"/>
                </a:solidFill>
              </a:rPr>
              <a:t>Comparisons of Type 1 &amp; Type</a:t>
            </a:r>
            <a:r>
              <a:rPr lang="en-GB" b="1">
                <a:solidFill>
                  <a:srgbClr val="FFCC00"/>
                </a:solidFill>
              </a:rPr>
              <a:t> </a:t>
            </a:r>
            <a:r>
              <a:rPr lang="en-GB" sz="3600" b="1">
                <a:solidFill>
                  <a:srgbClr val="FFCC00"/>
                </a:solidFill>
              </a:rPr>
              <a:t>2</a:t>
            </a:r>
          </a:p>
        </p:txBody>
      </p:sp>
      <p:sp>
        <p:nvSpPr>
          <p:cNvPr id="36867" name="Rectangle 3"/>
          <p:cNvSpPr>
            <a:spLocks noGrp="1" noChangeArrowheads="1"/>
          </p:cNvSpPr>
          <p:nvPr>
            <p:ph sz="half" idx="1"/>
          </p:nvPr>
        </p:nvSpPr>
        <p:spPr>
          <a:xfrm>
            <a:off x="1905000" y="1295400"/>
            <a:ext cx="3810000" cy="4953000"/>
          </a:xfrm>
        </p:spPr>
        <p:txBody>
          <a:bodyPr/>
          <a:lstStyle/>
          <a:p>
            <a:pPr eaLnBrk="1" hangingPunct="1">
              <a:buFont typeface="Wingdings" panose="05000000000000000000" pitchFamily="2" charset="2"/>
              <a:buNone/>
            </a:pPr>
            <a:r>
              <a:rPr lang="en-GB" altLang="en-US" sz="2400" b="1" u="sng">
                <a:latin typeface="Arial" panose="020B0604020202020204" pitchFamily="34" charset="0"/>
              </a:rPr>
              <a:t>Type 1 (5-10%)</a:t>
            </a:r>
          </a:p>
          <a:p>
            <a:pPr eaLnBrk="1" hangingPunct="1">
              <a:buFont typeface="Wingdings" panose="05000000000000000000" pitchFamily="2" charset="2"/>
              <a:buNone/>
            </a:pPr>
            <a:r>
              <a:rPr lang="en-GB" altLang="en-US" sz="2400">
                <a:latin typeface="Arial" panose="020B0604020202020204" pitchFamily="34" charset="0"/>
              </a:rPr>
              <a:t>Sudden onset</a:t>
            </a:r>
          </a:p>
          <a:p>
            <a:pPr eaLnBrk="1" hangingPunct="1">
              <a:buFont typeface="Wingdings" panose="05000000000000000000" pitchFamily="2" charset="2"/>
              <a:buNone/>
            </a:pPr>
            <a:r>
              <a:rPr lang="en-GB" altLang="en-US" sz="2400">
                <a:latin typeface="Arial" panose="020B0604020202020204" pitchFamily="34" charset="0"/>
              </a:rPr>
              <a:t>Severe symptoms</a:t>
            </a:r>
          </a:p>
          <a:p>
            <a:pPr eaLnBrk="1" hangingPunct="1">
              <a:buFont typeface="Wingdings" panose="05000000000000000000" pitchFamily="2" charset="2"/>
              <a:buNone/>
            </a:pPr>
            <a:r>
              <a:rPr lang="en-GB" altLang="en-US" sz="2400">
                <a:latin typeface="Arial" panose="020B0604020202020204" pitchFamily="34" charset="0"/>
              </a:rPr>
              <a:t>Weight loss</a:t>
            </a:r>
          </a:p>
          <a:p>
            <a:pPr eaLnBrk="1" hangingPunct="1">
              <a:buFont typeface="Wingdings" panose="05000000000000000000" pitchFamily="2" charset="2"/>
              <a:buNone/>
            </a:pPr>
            <a:r>
              <a:rPr lang="en-GB" altLang="en-US" sz="2400">
                <a:latin typeface="Arial" panose="020B0604020202020204" pitchFamily="34" charset="0"/>
              </a:rPr>
              <a:t>Lean</a:t>
            </a:r>
          </a:p>
          <a:p>
            <a:pPr eaLnBrk="1" hangingPunct="1">
              <a:buFont typeface="Wingdings" panose="05000000000000000000" pitchFamily="2" charset="2"/>
              <a:buNone/>
            </a:pPr>
            <a:r>
              <a:rPr lang="en-GB" altLang="en-US" sz="2400">
                <a:latin typeface="Arial" panose="020B0604020202020204" pitchFamily="34" charset="0"/>
              </a:rPr>
              <a:t>Ketosis</a:t>
            </a:r>
          </a:p>
          <a:p>
            <a:pPr eaLnBrk="1" hangingPunct="1">
              <a:buFont typeface="Wingdings" panose="05000000000000000000" pitchFamily="2" charset="2"/>
              <a:buNone/>
            </a:pPr>
            <a:r>
              <a:rPr lang="en-GB" altLang="en-US" sz="2400">
                <a:latin typeface="Arial" panose="020B0604020202020204" pitchFamily="34" charset="0"/>
              </a:rPr>
              <a:t>Absent C-peptides</a:t>
            </a:r>
          </a:p>
          <a:p>
            <a:pPr eaLnBrk="1" hangingPunct="1">
              <a:buFont typeface="Wingdings" panose="05000000000000000000" pitchFamily="2" charset="2"/>
              <a:buNone/>
            </a:pPr>
            <a:r>
              <a:rPr lang="en-GB" altLang="en-US" sz="2400">
                <a:latin typeface="Arial" panose="020B0604020202020204" pitchFamily="34" charset="0"/>
              </a:rPr>
              <a:t>Markers of autoimmunity present</a:t>
            </a:r>
          </a:p>
          <a:p>
            <a:pPr eaLnBrk="1" hangingPunct="1">
              <a:buFont typeface="Wingdings" panose="05000000000000000000" pitchFamily="2" charset="2"/>
              <a:buNone/>
            </a:pPr>
            <a:r>
              <a:rPr lang="en-GB" altLang="en-US" sz="2400">
                <a:latin typeface="Arial" panose="020B0604020202020204" pitchFamily="34" charset="0"/>
              </a:rPr>
              <a:t>Family history uncommon</a:t>
            </a:r>
          </a:p>
          <a:p>
            <a:pPr eaLnBrk="1" hangingPunct="1">
              <a:buFont typeface="Wingdings" panose="05000000000000000000" pitchFamily="2" charset="2"/>
              <a:buNone/>
            </a:pPr>
            <a:r>
              <a:rPr lang="en-GB" altLang="en-US" sz="2400">
                <a:latin typeface="Arial" panose="020B0604020202020204" pitchFamily="34" charset="0"/>
              </a:rPr>
              <a:t>Onset </a:t>
            </a:r>
            <a:r>
              <a:rPr lang="en-GB" altLang="en-US" sz="2400" u="sng">
                <a:latin typeface="Arial" panose="020B0604020202020204" pitchFamily="34" charset="0"/>
              </a:rPr>
              <a:t>usually</a:t>
            </a:r>
            <a:r>
              <a:rPr lang="en-GB" altLang="en-US" sz="2400">
                <a:latin typeface="Arial" panose="020B0604020202020204" pitchFamily="34" charset="0"/>
              </a:rPr>
              <a:t> in the young</a:t>
            </a:r>
          </a:p>
          <a:p>
            <a:pPr eaLnBrk="1" hangingPunct="1">
              <a:buFont typeface="Wingdings" panose="05000000000000000000" pitchFamily="2" charset="2"/>
              <a:buNone/>
            </a:pPr>
            <a:endParaRPr lang="en-GB" altLang="en-US" sz="2400">
              <a:solidFill>
                <a:srgbClr val="000000"/>
              </a:solidFill>
              <a:latin typeface="Arial" panose="020B0604020202020204" pitchFamily="34" charset="0"/>
            </a:endParaRPr>
          </a:p>
        </p:txBody>
      </p:sp>
      <p:sp>
        <p:nvSpPr>
          <p:cNvPr id="36868" name="Rectangle 4"/>
          <p:cNvSpPr>
            <a:spLocks noGrp="1" noChangeArrowheads="1"/>
          </p:cNvSpPr>
          <p:nvPr>
            <p:ph sz="half" idx="2"/>
          </p:nvPr>
        </p:nvSpPr>
        <p:spPr>
          <a:xfrm>
            <a:off x="6629400" y="1371600"/>
            <a:ext cx="3810000" cy="4953000"/>
          </a:xfrm>
        </p:spPr>
        <p:txBody>
          <a:bodyPr/>
          <a:lstStyle/>
          <a:p>
            <a:pPr eaLnBrk="1" hangingPunct="1">
              <a:lnSpc>
                <a:spcPct val="90000"/>
              </a:lnSpc>
              <a:buFont typeface="Wingdings" panose="05000000000000000000" pitchFamily="2" charset="2"/>
              <a:buNone/>
            </a:pPr>
            <a:r>
              <a:rPr lang="en-GB" altLang="en-US" sz="2400" b="1" u="sng">
                <a:latin typeface="Arial" panose="020B0604020202020204" pitchFamily="34" charset="0"/>
              </a:rPr>
              <a:t>Type 2 (90-95%)</a:t>
            </a:r>
          </a:p>
          <a:p>
            <a:pPr eaLnBrk="1" hangingPunct="1">
              <a:lnSpc>
                <a:spcPct val="90000"/>
              </a:lnSpc>
              <a:buFont typeface="Wingdings" panose="05000000000000000000" pitchFamily="2" charset="2"/>
              <a:buNone/>
            </a:pPr>
            <a:r>
              <a:rPr lang="en-GB" altLang="en-US" sz="2400">
                <a:latin typeface="Arial" panose="020B0604020202020204" pitchFamily="34" charset="0"/>
              </a:rPr>
              <a:t>Gradual onset</a:t>
            </a:r>
          </a:p>
          <a:p>
            <a:pPr eaLnBrk="1" hangingPunct="1">
              <a:lnSpc>
                <a:spcPct val="90000"/>
              </a:lnSpc>
              <a:buFont typeface="Wingdings" panose="05000000000000000000" pitchFamily="2" charset="2"/>
              <a:buNone/>
            </a:pPr>
            <a:r>
              <a:rPr lang="en-GB" altLang="en-US" sz="2400">
                <a:latin typeface="Arial" panose="020B0604020202020204" pitchFamily="34" charset="0"/>
              </a:rPr>
              <a:t>May be Asymptomatic</a:t>
            </a:r>
          </a:p>
          <a:p>
            <a:pPr eaLnBrk="1" hangingPunct="1">
              <a:lnSpc>
                <a:spcPct val="90000"/>
              </a:lnSpc>
              <a:buFont typeface="Wingdings" panose="05000000000000000000" pitchFamily="2" charset="2"/>
              <a:buNone/>
            </a:pPr>
            <a:r>
              <a:rPr lang="en-GB" altLang="en-US" sz="2400">
                <a:latin typeface="Arial" panose="020B0604020202020204" pitchFamily="34" charset="0"/>
              </a:rPr>
              <a:t>Often no weight loss</a:t>
            </a:r>
          </a:p>
          <a:p>
            <a:pPr eaLnBrk="1" hangingPunct="1">
              <a:lnSpc>
                <a:spcPct val="90000"/>
              </a:lnSpc>
              <a:buFont typeface="Wingdings" panose="05000000000000000000" pitchFamily="2" charset="2"/>
              <a:buNone/>
            </a:pPr>
            <a:r>
              <a:rPr lang="en-GB" altLang="en-US" sz="2400">
                <a:latin typeface="Arial" panose="020B0604020202020204" pitchFamily="34" charset="0"/>
              </a:rPr>
              <a:t>Usually obese</a:t>
            </a:r>
          </a:p>
          <a:p>
            <a:pPr eaLnBrk="1" hangingPunct="1">
              <a:lnSpc>
                <a:spcPct val="90000"/>
              </a:lnSpc>
              <a:buFont typeface="Wingdings" panose="05000000000000000000" pitchFamily="2" charset="2"/>
              <a:buNone/>
            </a:pPr>
            <a:r>
              <a:rPr lang="en-GB" altLang="en-US" sz="2400">
                <a:latin typeface="Arial" panose="020B0604020202020204" pitchFamily="34" charset="0"/>
              </a:rPr>
              <a:t>Not ketotic</a:t>
            </a:r>
          </a:p>
          <a:p>
            <a:pPr eaLnBrk="1" hangingPunct="1">
              <a:lnSpc>
                <a:spcPct val="90000"/>
              </a:lnSpc>
              <a:buFont typeface="Wingdings" panose="05000000000000000000" pitchFamily="2" charset="2"/>
              <a:buNone/>
            </a:pPr>
            <a:r>
              <a:rPr lang="en-GB" altLang="en-US" sz="2400">
                <a:latin typeface="Arial" panose="020B0604020202020204" pitchFamily="34" charset="0"/>
              </a:rPr>
              <a:t>C-peptide detectable</a:t>
            </a:r>
          </a:p>
          <a:p>
            <a:pPr eaLnBrk="1" hangingPunct="1">
              <a:lnSpc>
                <a:spcPct val="90000"/>
              </a:lnSpc>
              <a:buFont typeface="Wingdings" panose="05000000000000000000" pitchFamily="2" charset="2"/>
              <a:buNone/>
            </a:pPr>
            <a:r>
              <a:rPr lang="en-GB" altLang="en-US" sz="2400">
                <a:latin typeface="Arial" panose="020B0604020202020204" pitchFamily="34" charset="0"/>
              </a:rPr>
              <a:t>No markers of autoimmunity present</a:t>
            </a:r>
          </a:p>
          <a:p>
            <a:pPr eaLnBrk="1" hangingPunct="1">
              <a:lnSpc>
                <a:spcPct val="90000"/>
              </a:lnSpc>
              <a:buFont typeface="Wingdings" panose="05000000000000000000" pitchFamily="2" charset="2"/>
              <a:buNone/>
            </a:pPr>
            <a:r>
              <a:rPr lang="en-GB" altLang="en-US" sz="2400">
                <a:latin typeface="Arial" panose="020B0604020202020204" pitchFamily="34" charset="0"/>
              </a:rPr>
              <a:t>Family history</a:t>
            </a:r>
          </a:p>
          <a:p>
            <a:pPr eaLnBrk="1" hangingPunct="1">
              <a:lnSpc>
                <a:spcPct val="90000"/>
              </a:lnSpc>
              <a:buFont typeface="Wingdings" panose="05000000000000000000" pitchFamily="2" charset="2"/>
              <a:buNone/>
            </a:pPr>
            <a:r>
              <a:rPr lang="en-GB" altLang="en-US" sz="2400">
                <a:latin typeface="Arial" panose="020B0604020202020204" pitchFamily="34" charset="0"/>
              </a:rPr>
              <a:t>Onset </a:t>
            </a:r>
            <a:r>
              <a:rPr lang="en-GB" altLang="en-US" sz="2400" u="sng">
                <a:latin typeface="Arial" panose="020B0604020202020204" pitchFamily="34" charset="0"/>
              </a:rPr>
              <a:t>usually</a:t>
            </a:r>
            <a:r>
              <a:rPr lang="en-GB" altLang="en-US" sz="2400">
                <a:latin typeface="Arial" panose="020B0604020202020204" pitchFamily="34" charset="0"/>
              </a:rPr>
              <a:t> &gt;40 years old</a:t>
            </a:r>
          </a:p>
        </p:txBody>
      </p:sp>
    </p:spTree>
    <p:extLst>
      <p:ext uri="{BB962C8B-B14F-4D97-AF65-F5344CB8AC3E}">
        <p14:creationId xmlns:p14="http://schemas.microsoft.com/office/powerpoint/2010/main" val="494712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0-#ppt_w/2"/>
                                          </p:val>
                                        </p:tav>
                                        <p:tav tm="100000">
                                          <p:val>
                                            <p:strVal val="#ppt_x"/>
                                          </p:val>
                                        </p:tav>
                                      </p:tavLst>
                                    </p:anim>
                                    <p:anim calcmode="lin" valueType="num">
                                      <p:cBhvr additive="base">
                                        <p:cTn id="8" dur="500" fill="hold"/>
                                        <p:tgtEl>
                                          <p:spTgt spid="368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6868"/>
                                        </p:tgtEl>
                                        <p:attrNameLst>
                                          <p:attrName>style.visibility</p:attrName>
                                        </p:attrNameLst>
                                      </p:cBhvr>
                                      <p:to>
                                        <p:strVal val="visible"/>
                                      </p:to>
                                    </p:set>
                                    <p:anim calcmode="lin" valueType="num">
                                      <p:cBhvr additive="base">
                                        <p:cTn id="13" dur="500" fill="hold"/>
                                        <p:tgtEl>
                                          <p:spTgt spid="36868"/>
                                        </p:tgtEl>
                                        <p:attrNameLst>
                                          <p:attrName>ppt_x</p:attrName>
                                        </p:attrNameLst>
                                      </p:cBhvr>
                                      <p:tavLst>
                                        <p:tav tm="0">
                                          <p:val>
                                            <p:strVal val="1+#ppt_w/2"/>
                                          </p:val>
                                        </p:tav>
                                        <p:tav tm="100000">
                                          <p:val>
                                            <p:strVal val="#ppt_x"/>
                                          </p:val>
                                        </p:tav>
                                      </p:tavLst>
                                    </p:anim>
                                    <p:anim calcmode="lin" valueType="num">
                                      <p:cBhvr additive="base">
                                        <p:cTn id="14"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P spid="3686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Content Placeholder 5"/>
          <p:cNvGraphicFramePr>
            <a:graphicFrameLocks noGrp="1"/>
          </p:cNvGraphicFramePr>
          <p:nvPr>
            <p:ph idx="4294967295"/>
            <p:extLst>
              <p:ext uri="{D42A27DB-BD31-4B8C-83A1-F6EECF244321}">
                <p14:modId xmlns:p14="http://schemas.microsoft.com/office/powerpoint/2010/main" val="2173911991"/>
              </p:ext>
            </p:extLst>
          </p:nvPr>
        </p:nvGraphicFramePr>
        <p:xfrm>
          <a:off x="965200" y="1089751"/>
          <a:ext cx="10261600" cy="5151162"/>
        </p:xfrm>
        <a:graphic>
          <a:graphicData uri="http://schemas.openxmlformats.org/drawingml/2006/table">
            <a:tbl>
              <a:tblPr/>
              <a:tblGrid>
                <a:gridCol w="10261600">
                  <a:extLst>
                    <a:ext uri="{9D8B030D-6E8A-4147-A177-3AD203B41FA5}">
                      <a16:colId xmlns:a16="http://schemas.microsoft.com/office/drawing/2014/main" val="20000"/>
                    </a:ext>
                  </a:extLst>
                </a:gridCol>
              </a:tblGrid>
              <a:tr h="10668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bg1"/>
                          </a:solidFill>
                          <a:effectLst/>
                          <a:latin typeface="Helvetica" pitchFamily="34" charset="0"/>
                          <a:cs typeface="Arial" pitchFamily="34" charset="0"/>
                        </a:rPr>
                        <a:t>Fasting plasma glucose (FPG)</a:t>
                      </a:r>
                      <a:br>
                        <a:rPr kumimoji="0" lang="en-US" sz="3200" b="0" i="0" u="none" strike="noStrike" cap="none" normalizeH="0" baseline="0" dirty="0">
                          <a:ln>
                            <a:noFill/>
                          </a:ln>
                          <a:solidFill>
                            <a:schemeClr val="bg1"/>
                          </a:solidFill>
                          <a:effectLst/>
                          <a:latin typeface="Helvetica" pitchFamily="34" charset="0"/>
                          <a:cs typeface="Arial" pitchFamily="34" charset="0"/>
                        </a:rPr>
                      </a:br>
                      <a:r>
                        <a:rPr kumimoji="0" lang="en-US" sz="3200" b="0" i="0" u="none" strike="noStrike" cap="none" normalizeH="0" baseline="0" dirty="0">
                          <a:ln>
                            <a:noFill/>
                          </a:ln>
                          <a:solidFill>
                            <a:schemeClr val="bg1"/>
                          </a:solidFill>
                          <a:effectLst/>
                          <a:latin typeface="Helvetica" pitchFamily="34" charset="0"/>
                          <a:cs typeface="Arial" pitchFamily="34" charset="0"/>
                        </a:rPr>
                        <a:t>≥126 mg/</a:t>
                      </a:r>
                      <a:r>
                        <a:rPr kumimoji="0" lang="en-US" sz="3200" b="0" i="0" u="none" strike="noStrike" cap="none" normalizeH="0" baseline="0" dirty="0" err="1">
                          <a:ln>
                            <a:noFill/>
                          </a:ln>
                          <a:solidFill>
                            <a:schemeClr val="bg1"/>
                          </a:solidFill>
                          <a:effectLst/>
                          <a:latin typeface="Helvetica" pitchFamily="34" charset="0"/>
                          <a:cs typeface="Arial" pitchFamily="34" charset="0"/>
                        </a:rPr>
                        <a:t>dL</a:t>
                      </a:r>
                      <a:r>
                        <a:rPr kumimoji="0" lang="en-US" sz="3200" b="0" i="0" u="none" strike="noStrike" cap="none" normalizeH="0" baseline="0" dirty="0">
                          <a:ln>
                            <a:noFill/>
                          </a:ln>
                          <a:solidFill>
                            <a:schemeClr val="bg1"/>
                          </a:solidFill>
                          <a:effectLst/>
                          <a:latin typeface="Helvetica" pitchFamily="34" charset="0"/>
                          <a:cs typeface="Arial" pitchFamily="34" charset="0"/>
                        </a:rPr>
                        <a:t> (7.0 </a:t>
                      </a:r>
                      <a:r>
                        <a:rPr kumimoji="0" lang="en-US" sz="3200" b="0" i="0" u="none" strike="noStrike" cap="none" normalizeH="0" baseline="0" dirty="0" err="1">
                          <a:ln>
                            <a:noFill/>
                          </a:ln>
                          <a:solidFill>
                            <a:schemeClr val="bg1"/>
                          </a:solidFill>
                          <a:effectLst/>
                          <a:latin typeface="Helvetica" pitchFamily="34" charset="0"/>
                          <a:cs typeface="Arial" pitchFamily="34" charset="0"/>
                        </a:rPr>
                        <a:t>mmol</a:t>
                      </a:r>
                      <a:r>
                        <a:rPr kumimoji="0" lang="en-US" sz="3200" b="0" i="0" u="none" strike="noStrike" cap="none" normalizeH="0" baseline="0" dirty="0">
                          <a:ln>
                            <a:noFill/>
                          </a:ln>
                          <a:solidFill>
                            <a:schemeClr val="bg1"/>
                          </a:solidFill>
                          <a:effectLst/>
                          <a:latin typeface="Helvetica" pitchFamily="34" charset="0"/>
                          <a:cs typeface="Arial" pitchFamily="34" charset="0"/>
                        </a:rPr>
                        <a:t>/L)</a:t>
                      </a:r>
                    </a:p>
                  </a:txBody>
                  <a:tcPr marL="131673" marR="131673" marT="45723" marB="4572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572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accent6"/>
                          </a:solidFill>
                          <a:effectLst/>
                          <a:latin typeface="Verdana" pitchFamily="34" charset="0"/>
                          <a:cs typeface="Arial" pitchFamily="34" charset="0"/>
                        </a:rPr>
                        <a:t>OR</a:t>
                      </a:r>
                    </a:p>
                  </a:txBody>
                  <a:tcPr marL="131673" marR="131673" marT="45723" marB="4572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0668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bg1"/>
                          </a:solidFill>
                          <a:effectLst/>
                          <a:latin typeface="Helvetica" pitchFamily="34" charset="0"/>
                          <a:cs typeface="Arial" pitchFamily="34" charset="0"/>
                        </a:rPr>
                        <a:t>2-h plasma glucose ≥200 mg/</a:t>
                      </a:r>
                      <a:r>
                        <a:rPr kumimoji="0" lang="en-US" sz="3200" b="0" i="0" u="none" strike="noStrike" cap="none" normalizeH="0" baseline="0" dirty="0" err="1">
                          <a:ln>
                            <a:noFill/>
                          </a:ln>
                          <a:solidFill>
                            <a:schemeClr val="bg1"/>
                          </a:solidFill>
                          <a:effectLst/>
                          <a:latin typeface="Helvetica" pitchFamily="34" charset="0"/>
                          <a:cs typeface="Arial" pitchFamily="34" charset="0"/>
                        </a:rPr>
                        <a:t>dL</a:t>
                      </a:r>
                      <a:br>
                        <a:rPr kumimoji="0" lang="en-US" sz="3200" b="0" i="0" u="none" strike="noStrike" cap="none" normalizeH="0" baseline="0" dirty="0">
                          <a:ln>
                            <a:noFill/>
                          </a:ln>
                          <a:solidFill>
                            <a:schemeClr val="bg1"/>
                          </a:solidFill>
                          <a:effectLst/>
                          <a:latin typeface="Helvetica" pitchFamily="34" charset="0"/>
                          <a:cs typeface="Arial" pitchFamily="34" charset="0"/>
                        </a:rPr>
                      </a:br>
                      <a:r>
                        <a:rPr kumimoji="0" lang="en-US" sz="3200" b="0" i="0" u="none" strike="noStrike" cap="none" normalizeH="0" baseline="0" dirty="0">
                          <a:ln>
                            <a:noFill/>
                          </a:ln>
                          <a:solidFill>
                            <a:schemeClr val="bg1"/>
                          </a:solidFill>
                          <a:effectLst/>
                          <a:latin typeface="Helvetica" pitchFamily="34" charset="0"/>
                          <a:cs typeface="Arial" pitchFamily="34" charset="0"/>
                        </a:rPr>
                        <a:t>(11.1 </a:t>
                      </a:r>
                      <a:r>
                        <a:rPr kumimoji="0" lang="en-US" sz="3200" b="0" i="0" u="none" strike="noStrike" cap="none" normalizeH="0" baseline="0" dirty="0" err="1">
                          <a:ln>
                            <a:noFill/>
                          </a:ln>
                          <a:solidFill>
                            <a:schemeClr val="bg1"/>
                          </a:solidFill>
                          <a:effectLst/>
                          <a:latin typeface="Helvetica" pitchFamily="34" charset="0"/>
                          <a:cs typeface="Arial" pitchFamily="34" charset="0"/>
                        </a:rPr>
                        <a:t>mmol</a:t>
                      </a:r>
                      <a:r>
                        <a:rPr kumimoji="0" lang="en-US" sz="3200" b="0" i="0" u="none" strike="noStrike" cap="none" normalizeH="0" baseline="0" dirty="0">
                          <a:ln>
                            <a:noFill/>
                          </a:ln>
                          <a:solidFill>
                            <a:schemeClr val="bg1"/>
                          </a:solidFill>
                          <a:effectLst/>
                          <a:latin typeface="Helvetica" pitchFamily="34" charset="0"/>
                          <a:cs typeface="Arial" pitchFamily="34" charset="0"/>
                        </a:rPr>
                        <a:t>/L) during an OGTT</a:t>
                      </a:r>
                    </a:p>
                  </a:txBody>
                  <a:tcPr marL="131673" marR="131673" marT="45723" marB="4572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accent6"/>
                          </a:solidFill>
                          <a:effectLst/>
                          <a:latin typeface="Verdana" pitchFamily="34" charset="0"/>
                          <a:cs typeface="Arial" pitchFamily="34" charset="0"/>
                        </a:rPr>
                        <a:t>OR</a:t>
                      </a:r>
                    </a:p>
                  </a:txBody>
                  <a:tcPr marL="131673" marR="131673" marT="45723" marB="4572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79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bg1"/>
                          </a:solidFill>
                          <a:effectLst/>
                          <a:latin typeface="Helvetica" pitchFamily="34" charset="0"/>
                          <a:cs typeface="Arial" pitchFamily="34" charset="0"/>
                        </a:rPr>
                        <a:t>A1C ≥6.5%</a:t>
                      </a:r>
                    </a:p>
                  </a:txBody>
                  <a:tcPr marL="131673" marR="131673" marT="45723" marB="4572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572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accent6"/>
                          </a:solidFill>
                          <a:effectLst/>
                          <a:latin typeface="Verdana" pitchFamily="34" charset="0"/>
                          <a:cs typeface="Arial" pitchFamily="34" charset="0"/>
                        </a:rPr>
                        <a:t>OR</a:t>
                      </a:r>
                    </a:p>
                  </a:txBody>
                  <a:tcPr marL="131673" marR="131673" marT="45723" marB="4572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10668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bg1"/>
                          </a:solidFill>
                          <a:effectLst/>
                          <a:latin typeface="Helvetica" pitchFamily="34" charset="0"/>
                          <a:cs typeface="Arial" pitchFamily="34" charset="0"/>
                        </a:rPr>
                        <a:t>Classic diabetes symptoms + random plasma glucose </a:t>
                      </a:r>
                      <a:br>
                        <a:rPr kumimoji="0" lang="en-US" sz="3200" b="0" i="0" u="none" strike="noStrike" cap="none" normalizeH="0" baseline="0" dirty="0">
                          <a:ln>
                            <a:noFill/>
                          </a:ln>
                          <a:solidFill>
                            <a:schemeClr val="bg1"/>
                          </a:solidFill>
                          <a:effectLst/>
                          <a:latin typeface="Helvetica" pitchFamily="34" charset="0"/>
                          <a:cs typeface="Arial" pitchFamily="34" charset="0"/>
                        </a:rPr>
                      </a:br>
                      <a:r>
                        <a:rPr kumimoji="0" lang="en-US" sz="3200" b="0" i="0" u="none" strike="noStrike" cap="none" normalizeH="0" baseline="0" dirty="0">
                          <a:ln>
                            <a:noFill/>
                          </a:ln>
                          <a:solidFill>
                            <a:schemeClr val="bg1"/>
                          </a:solidFill>
                          <a:effectLst/>
                          <a:latin typeface="Helvetica" pitchFamily="34" charset="0"/>
                          <a:cs typeface="Arial" pitchFamily="34" charset="0"/>
                        </a:rPr>
                        <a:t>≥200 mg/</a:t>
                      </a:r>
                      <a:r>
                        <a:rPr kumimoji="0" lang="en-US" sz="3200" b="0" i="0" u="none" strike="noStrike" cap="none" normalizeH="0" baseline="0" dirty="0" err="1">
                          <a:ln>
                            <a:noFill/>
                          </a:ln>
                          <a:solidFill>
                            <a:schemeClr val="bg1"/>
                          </a:solidFill>
                          <a:effectLst/>
                          <a:latin typeface="Helvetica" pitchFamily="34" charset="0"/>
                          <a:cs typeface="Arial" pitchFamily="34" charset="0"/>
                        </a:rPr>
                        <a:t>dL</a:t>
                      </a:r>
                      <a:r>
                        <a:rPr kumimoji="0" lang="en-US" sz="3200" b="0" i="0" u="none" strike="noStrike" cap="none" normalizeH="0" baseline="0" dirty="0">
                          <a:ln>
                            <a:noFill/>
                          </a:ln>
                          <a:solidFill>
                            <a:schemeClr val="bg1"/>
                          </a:solidFill>
                          <a:effectLst/>
                          <a:latin typeface="Helvetica" pitchFamily="34" charset="0"/>
                          <a:cs typeface="Arial" pitchFamily="34" charset="0"/>
                        </a:rPr>
                        <a:t> (11.1 </a:t>
                      </a:r>
                      <a:r>
                        <a:rPr kumimoji="0" lang="en-US" sz="3200" b="0" i="0" u="none" strike="noStrike" cap="none" normalizeH="0" baseline="0" dirty="0" err="1">
                          <a:ln>
                            <a:noFill/>
                          </a:ln>
                          <a:solidFill>
                            <a:schemeClr val="bg1"/>
                          </a:solidFill>
                          <a:effectLst/>
                          <a:latin typeface="Helvetica" pitchFamily="34" charset="0"/>
                          <a:cs typeface="Arial" pitchFamily="34" charset="0"/>
                        </a:rPr>
                        <a:t>mmol</a:t>
                      </a:r>
                      <a:r>
                        <a:rPr kumimoji="0" lang="en-US" sz="3200" b="0" i="0" u="none" strike="noStrike" cap="none" normalizeH="0" baseline="0" dirty="0">
                          <a:ln>
                            <a:noFill/>
                          </a:ln>
                          <a:solidFill>
                            <a:schemeClr val="bg1"/>
                          </a:solidFill>
                          <a:effectLst/>
                          <a:latin typeface="Helvetica" pitchFamily="34" charset="0"/>
                          <a:cs typeface="Arial" pitchFamily="34" charset="0"/>
                        </a:rPr>
                        <a:t>/L)</a:t>
                      </a:r>
                    </a:p>
                  </a:txBody>
                  <a:tcPr marL="131673" marR="131673" marT="45723" marB="4572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6874" name="Title 1"/>
          <p:cNvSpPr>
            <a:spLocks noGrp="1"/>
          </p:cNvSpPr>
          <p:nvPr>
            <p:ph type="title" idx="4294967295"/>
          </p:nvPr>
        </p:nvSpPr>
        <p:spPr/>
        <p:txBody>
          <a:bodyPr/>
          <a:lstStyle/>
          <a:p>
            <a:r>
              <a:rPr lang="en-US" sz="4267" dirty="0"/>
              <a:t>Criteria for the Diagnosis of Diabetes</a:t>
            </a: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Classification and diagnosis of diabetes. Diabetes Care 2017; 40 (Suppl. 1): S11-S24</a:t>
            </a:r>
          </a:p>
        </p:txBody>
      </p:sp>
    </p:spTree>
    <p:extLst>
      <p:ext uri="{BB962C8B-B14F-4D97-AF65-F5344CB8AC3E}">
        <p14:creationId xmlns:p14="http://schemas.microsoft.com/office/powerpoint/2010/main" val="100322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09800" y="228600"/>
            <a:ext cx="7772400" cy="914400"/>
          </a:xfrm>
        </p:spPr>
        <p:txBody>
          <a:bodyPr/>
          <a:lstStyle/>
          <a:p>
            <a:pPr eaLnBrk="1" hangingPunct="1">
              <a:defRPr/>
            </a:pPr>
            <a:r>
              <a:rPr lang="en-GB" b="1">
                <a:solidFill>
                  <a:srgbClr val="FFCC00"/>
                </a:solidFill>
              </a:rPr>
              <a:t>Glucose Tolerance Test</a:t>
            </a:r>
          </a:p>
        </p:txBody>
      </p:sp>
      <p:sp>
        <p:nvSpPr>
          <p:cNvPr id="27651" name="Rectangle 3"/>
          <p:cNvSpPr>
            <a:spLocks noGrp="1" noChangeArrowheads="1"/>
          </p:cNvSpPr>
          <p:nvPr>
            <p:ph idx="1"/>
          </p:nvPr>
        </p:nvSpPr>
        <p:spPr>
          <a:xfrm>
            <a:off x="2057400" y="1066800"/>
            <a:ext cx="7924800" cy="5181600"/>
          </a:xfrm>
        </p:spPr>
        <p:txBody>
          <a:bodyPr>
            <a:normAutofit fontScale="85000" lnSpcReduction="10000"/>
          </a:bodyPr>
          <a:lstStyle/>
          <a:p>
            <a:pPr eaLnBrk="1" hangingPunct="1">
              <a:buClr>
                <a:schemeClr val="tx1"/>
              </a:buClr>
              <a:buFont typeface="Wingdings" panose="05000000000000000000" pitchFamily="2" charset="2"/>
              <a:buChar char="§"/>
            </a:pPr>
            <a:r>
              <a:rPr lang="en-GB" altLang="en-US">
                <a:latin typeface="Arial" panose="020B0604020202020204" pitchFamily="34" charset="0"/>
              </a:rPr>
              <a:t>3 days of unrestricted diet and exercise</a:t>
            </a:r>
          </a:p>
          <a:p>
            <a:pPr eaLnBrk="1" hangingPunct="1">
              <a:buClr>
                <a:schemeClr val="tx1"/>
              </a:buClr>
              <a:buFont typeface="Wingdings" panose="05000000000000000000" pitchFamily="2" charset="2"/>
              <a:buChar char="§"/>
            </a:pPr>
            <a:r>
              <a:rPr lang="en-GB" altLang="en-US">
                <a:latin typeface="Arial" panose="020B0604020202020204" pitchFamily="34" charset="0"/>
              </a:rPr>
              <a:t>Evening meal as normal the night before</a:t>
            </a:r>
          </a:p>
          <a:p>
            <a:pPr eaLnBrk="1" hangingPunct="1">
              <a:buClr>
                <a:schemeClr val="tx1"/>
              </a:buClr>
              <a:buFont typeface="Wingdings" panose="05000000000000000000" pitchFamily="2" charset="2"/>
              <a:buChar char="§"/>
            </a:pPr>
            <a:r>
              <a:rPr lang="en-GB" altLang="en-US">
                <a:latin typeface="Arial" panose="020B0604020202020204" pitchFamily="34" charset="0"/>
              </a:rPr>
              <a:t>Overnight fast of 8-14 hours</a:t>
            </a:r>
          </a:p>
          <a:p>
            <a:pPr eaLnBrk="1" hangingPunct="1">
              <a:buFont typeface="Wingdings" panose="05000000000000000000" pitchFamily="2" charset="2"/>
              <a:buNone/>
            </a:pPr>
            <a:r>
              <a:rPr lang="en-GB" altLang="en-US">
                <a:latin typeface="Arial" panose="020B0604020202020204" pitchFamily="34" charset="0"/>
              </a:rPr>
              <a:t>TEST</a:t>
            </a:r>
          </a:p>
          <a:p>
            <a:pPr eaLnBrk="1" hangingPunct="1">
              <a:buClr>
                <a:schemeClr val="tx1"/>
              </a:buClr>
              <a:buFont typeface="Wingdings" panose="05000000000000000000" pitchFamily="2" charset="2"/>
              <a:buChar char="§"/>
            </a:pPr>
            <a:r>
              <a:rPr lang="en-GB" altLang="en-US">
                <a:latin typeface="Arial" panose="020B0604020202020204" pitchFamily="34" charset="0"/>
              </a:rPr>
              <a:t>Fasting blood on the morning</a:t>
            </a:r>
          </a:p>
          <a:p>
            <a:pPr eaLnBrk="1" hangingPunct="1">
              <a:buClr>
                <a:schemeClr val="tx1"/>
              </a:buClr>
              <a:buFont typeface="Wingdings" panose="05000000000000000000" pitchFamily="2" charset="2"/>
              <a:buChar char="§"/>
            </a:pPr>
            <a:r>
              <a:rPr lang="en-GB" altLang="en-US">
                <a:latin typeface="Arial" panose="020B0604020202020204" pitchFamily="34" charset="0"/>
              </a:rPr>
              <a:t>Drink 75g of anhydrous glucose in 250-300ml water over 5 mins</a:t>
            </a:r>
          </a:p>
          <a:p>
            <a:pPr eaLnBrk="1" hangingPunct="1">
              <a:buClr>
                <a:schemeClr val="tx1"/>
              </a:buClr>
              <a:buFont typeface="Wingdings" panose="05000000000000000000" pitchFamily="2" charset="2"/>
              <a:buChar char="§"/>
            </a:pPr>
            <a:r>
              <a:rPr lang="en-GB" altLang="en-US">
                <a:latin typeface="Arial" panose="020B0604020202020204" pitchFamily="34" charset="0"/>
              </a:rPr>
              <a:t>Blood sample 2 hours later </a:t>
            </a:r>
          </a:p>
          <a:p>
            <a:pPr eaLnBrk="1" hangingPunct="1">
              <a:buClr>
                <a:schemeClr val="tx1"/>
              </a:buClr>
              <a:buFont typeface="Wingdings" panose="05000000000000000000" pitchFamily="2" charset="2"/>
              <a:buChar char="§"/>
            </a:pPr>
            <a:r>
              <a:rPr lang="en-GB" altLang="en-US">
                <a:latin typeface="Arial" panose="020B0604020202020204" pitchFamily="34" charset="0"/>
              </a:rPr>
              <a:t>No smoking during the test</a:t>
            </a:r>
          </a:p>
          <a:p>
            <a:pPr lvl="1" eaLnBrk="1" hangingPunct="1">
              <a:buFontTx/>
              <a:buNone/>
            </a:pPr>
            <a:endParaRPr lang="en-GB" altLang="en-US">
              <a:latin typeface="Arial" panose="020B0604020202020204" pitchFamily="34" charset="0"/>
            </a:endParaRPr>
          </a:p>
        </p:txBody>
      </p:sp>
    </p:spTree>
    <p:extLst>
      <p:ext uri="{BB962C8B-B14F-4D97-AF65-F5344CB8AC3E}">
        <p14:creationId xmlns:p14="http://schemas.microsoft.com/office/powerpoint/2010/main" val="373420446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208213" y="260350"/>
            <a:ext cx="7772400" cy="990600"/>
          </a:xfrm>
        </p:spPr>
        <p:txBody>
          <a:bodyPr/>
          <a:lstStyle/>
          <a:p>
            <a:pPr eaLnBrk="1" hangingPunct="1">
              <a:defRPr/>
            </a:pPr>
            <a:r>
              <a:rPr lang="en-GB" sz="4000" b="1">
                <a:solidFill>
                  <a:srgbClr val="FFCC00"/>
                </a:solidFill>
              </a:rPr>
              <a:t>DIAGNOSIS AFTER AN OGTT</a:t>
            </a:r>
          </a:p>
        </p:txBody>
      </p:sp>
      <p:graphicFrame>
        <p:nvGraphicFramePr>
          <p:cNvPr id="148529" name="Group 49"/>
          <p:cNvGraphicFramePr>
            <a:graphicFrameLocks noGrp="1"/>
          </p:cNvGraphicFramePr>
          <p:nvPr>
            <p:ph type="tbl" idx="1"/>
            <p:extLst>
              <p:ext uri="{D42A27DB-BD31-4B8C-83A1-F6EECF244321}">
                <p14:modId xmlns:p14="http://schemas.microsoft.com/office/powerpoint/2010/main" val="4080368807"/>
              </p:ext>
            </p:extLst>
          </p:nvPr>
        </p:nvGraphicFramePr>
        <p:xfrm>
          <a:off x="0" y="1081390"/>
          <a:ext cx="12192001" cy="5764213"/>
        </p:xfrm>
        <a:graphic>
          <a:graphicData uri="http://schemas.openxmlformats.org/drawingml/2006/table">
            <a:tbl>
              <a:tblPr/>
              <a:tblGrid>
                <a:gridCol w="2482851">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gridCol w="3310467">
                  <a:extLst>
                    <a:ext uri="{9D8B030D-6E8A-4147-A177-3AD203B41FA5}">
                      <a16:colId xmlns:a16="http://schemas.microsoft.com/office/drawing/2014/main" val="20002"/>
                    </a:ext>
                  </a:extLst>
                </a:gridCol>
                <a:gridCol w="3312583">
                  <a:extLst>
                    <a:ext uri="{9D8B030D-6E8A-4147-A177-3AD203B41FA5}">
                      <a16:colId xmlns:a16="http://schemas.microsoft.com/office/drawing/2014/main" val="20003"/>
                    </a:ext>
                  </a:extLst>
                </a:gridCol>
              </a:tblGrid>
              <a:tr h="1627591">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dirty="0">
                        <a:ln>
                          <a:noFill/>
                        </a:ln>
                        <a:solidFill>
                          <a:schemeClr val="bg2"/>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r-BE" sz="2400" b="1" i="0" u="none" strike="noStrike" cap="none" normalizeH="0" baseline="0" dirty="0" err="1">
                          <a:ln>
                            <a:noFill/>
                          </a:ln>
                          <a:solidFill>
                            <a:schemeClr val="bg2"/>
                          </a:solidFill>
                          <a:effectLst/>
                          <a:latin typeface="Arial" charset="0"/>
                        </a:rPr>
                        <a:t>Impaired</a:t>
                      </a:r>
                      <a:r>
                        <a:rPr kumimoji="0" lang="fr-BE" sz="2400" b="1" i="0" u="none" strike="noStrike" cap="none" normalizeH="0" baseline="0" dirty="0">
                          <a:ln>
                            <a:noFill/>
                          </a:ln>
                          <a:solidFill>
                            <a:schemeClr val="bg2"/>
                          </a:solidFill>
                          <a:effectLst/>
                          <a:latin typeface="Arial" charset="0"/>
                        </a:rPr>
                        <a:t> </a:t>
                      </a:r>
                      <a:r>
                        <a:rPr kumimoji="0" lang="fr-BE" sz="2400" b="1" i="0" u="none" strike="noStrike" cap="none" normalizeH="0" baseline="0" dirty="0" err="1">
                          <a:ln>
                            <a:noFill/>
                          </a:ln>
                          <a:solidFill>
                            <a:schemeClr val="bg2"/>
                          </a:solidFill>
                          <a:effectLst/>
                          <a:latin typeface="Arial" charset="0"/>
                        </a:rPr>
                        <a:t>Fasting</a:t>
                      </a:r>
                      <a:r>
                        <a:rPr kumimoji="0" lang="fr-BE" sz="2400" b="1" i="0" u="none" strike="noStrike" cap="none" normalizeH="0" baseline="0" dirty="0">
                          <a:ln>
                            <a:noFill/>
                          </a:ln>
                          <a:solidFill>
                            <a:schemeClr val="bg2"/>
                          </a:solidFill>
                          <a:effectLst/>
                          <a:latin typeface="Arial" charset="0"/>
                        </a:rPr>
                        <a:t> Glucose (IFG)</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400" b="0" i="0" u="none" strike="noStrike" cap="none" normalizeH="0" baseline="0" dirty="0">
                        <a:ln>
                          <a:noFill/>
                        </a:ln>
                        <a:solidFill>
                          <a:schemeClr val="bg2"/>
                        </a:solidFill>
                        <a:effectLst/>
                        <a:latin typeface="Arial" charset="0"/>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r-BE" sz="2400" b="1" i="0" u="none" strike="noStrike" cap="none" normalizeH="0" baseline="0" dirty="0" err="1">
                          <a:ln>
                            <a:noFill/>
                          </a:ln>
                          <a:solidFill>
                            <a:schemeClr val="bg2"/>
                          </a:solidFill>
                          <a:effectLst/>
                          <a:latin typeface="Arial" charset="0"/>
                        </a:rPr>
                        <a:t>Impaired</a:t>
                      </a:r>
                      <a:r>
                        <a:rPr kumimoji="0" lang="fr-BE" sz="2400" b="1" i="0" u="none" strike="noStrike" cap="none" normalizeH="0" baseline="0" dirty="0">
                          <a:ln>
                            <a:noFill/>
                          </a:ln>
                          <a:solidFill>
                            <a:schemeClr val="bg2"/>
                          </a:solidFill>
                          <a:effectLst/>
                          <a:latin typeface="Arial" charset="0"/>
                        </a:rPr>
                        <a:t> Glucose </a:t>
                      </a:r>
                      <a:r>
                        <a:rPr kumimoji="0" lang="fr-BE" sz="2400" b="1" i="0" u="none" strike="noStrike" cap="none" normalizeH="0" baseline="0" dirty="0" err="1">
                          <a:ln>
                            <a:noFill/>
                          </a:ln>
                          <a:solidFill>
                            <a:schemeClr val="bg2"/>
                          </a:solidFill>
                          <a:effectLst/>
                          <a:latin typeface="Arial" charset="0"/>
                        </a:rPr>
                        <a:t>Tolerance</a:t>
                      </a:r>
                      <a:r>
                        <a:rPr kumimoji="0" lang="fr-BE" sz="2400" b="1" i="0" u="none" strike="noStrike" cap="none" normalizeH="0" baseline="0" dirty="0">
                          <a:ln>
                            <a:noFill/>
                          </a:ln>
                          <a:solidFill>
                            <a:schemeClr val="bg2"/>
                          </a:solidFill>
                          <a:effectLst/>
                          <a:latin typeface="Arial" charset="0"/>
                        </a:rPr>
                        <a:t> (IGT)</a:t>
                      </a:r>
                      <a:endParaRPr kumimoji="0" lang="en-US" sz="2400" b="1" i="0" u="none" strike="noStrike" cap="none" normalizeH="0" baseline="0" dirty="0">
                        <a:ln>
                          <a:noFill/>
                        </a:ln>
                        <a:solidFill>
                          <a:schemeClr val="bg2"/>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400" b="1" i="0" u="none" strike="noStrike" cap="none" normalizeH="0" baseline="0" dirty="0">
                          <a:ln>
                            <a:noFill/>
                          </a:ln>
                          <a:solidFill>
                            <a:schemeClr val="bg2"/>
                          </a:solidFill>
                          <a:effectLst/>
                          <a:latin typeface="Arial" charset="0"/>
                        </a:rPr>
                        <a:t>Diabetes</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2296889">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r-BE" sz="2400" b="1" i="0" u="none" strike="noStrike" cap="none" normalizeH="0" baseline="0">
                          <a:ln>
                            <a:noFill/>
                          </a:ln>
                          <a:solidFill>
                            <a:schemeClr val="bg2"/>
                          </a:solidFill>
                          <a:effectLst/>
                          <a:latin typeface="Arial" charset="0"/>
                        </a:rPr>
                        <a:t>Fasting Venous Plasma Glucose</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GB" sz="2400" b="0" i="0" u="none" strike="noStrike" cap="none" normalizeH="0" baseline="0">
                        <a:ln>
                          <a:noFill/>
                        </a:ln>
                        <a:solidFill>
                          <a:schemeClr val="bg2"/>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r-BE" sz="2400" b="0" i="0" u="none" strike="noStrike" cap="none" normalizeH="0" baseline="0">
                          <a:ln>
                            <a:noFill/>
                          </a:ln>
                          <a:solidFill>
                            <a:schemeClr val="bg2"/>
                          </a:solidFill>
                          <a:effectLst/>
                          <a:latin typeface="Arial" charset="0"/>
                        </a:rPr>
                        <a:t>6.1 mmol/l to 6.9 mmol/l</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r-BE" sz="2400" b="0" i="0" u="none" strike="noStrike" cap="none" normalizeH="0" baseline="0">
                        <a:ln>
                          <a:noFill/>
                        </a:ln>
                        <a:solidFill>
                          <a:schemeClr val="bg2"/>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GB" sz="2400" b="0" i="0" u="none" strike="noStrike" cap="none" normalizeH="0" baseline="0">
                        <a:ln>
                          <a:noFill/>
                        </a:ln>
                        <a:solidFill>
                          <a:schemeClr val="bg2"/>
                        </a:solidFill>
                        <a:effectLst/>
                        <a:latin typeface="Arial" charset="0"/>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2400" b="0" i="0" u="none" strike="noStrike" cap="none" normalizeH="0" baseline="0">
                          <a:ln>
                            <a:noFill/>
                          </a:ln>
                          <a:solidFill>
                            <a:schemeClr val="bg2"/>
                          </a:solidFill>
                          <a:effectLst/>
                          <a:latin typeface="Arial" charset="0"/>
                        </a:rPr>
                        <a:t>&lt;7.0 mmol/l </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GB" sz="2400" b="0" i="0" u="none" strike="noStrike" cap="none" normalizeH="0" baseline="0">
                        <a:ln>
                          <a:noFill/>
                        </a:ln>
                        <a:solidFill>
                          <a:schemeClr val="bg2"/>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r-BE" sz="2400" b="0" i="0" u="sng" strike="noStrike" cap="none" normalizeH="0" baseline="0" dirty="0">
                          <a:ln>
                            <a:noFill/>
                          </a:ln>
                          <a:solidFill>
                            <a:schemeClr val="bg2"/>
                          </a:solidFill>
                          <a:effectLst/>
                          <a:latin typeface="Arial" charset="0"/>
                        </a:rPr>
                        <a:t>&gt;</a:t>
                      </a:r>
                      <a:r>
                        <a:rPr kumimoji="0" lang="fr-BE" sz="2400" b="0" i="0" u="none" strike="noStrike" cap="none" normalizeH="0" baseline="0" dirty="0">
                          <a:ln>
                            <a:noFill/>
                          </a:ln>
                          <a:solidFill>
                            <a:schemeClr val="bg2"/>
                          </a:solidFill>
                          <a:effectLst/>
                          <a:latin typeface="Arial" charset="0"/>
                        </a:rPr>
                        <a:t> 7.0 </a:t>
                      </a:r>
                      <a:r>
                        <a:rPr kumimoji="0" lang="fr-BE" sz="2400" b="0" i="0" u="none" strike="noStrike" cap="none" normalizeH="0" baseline="0" dirty="0" err="1">
                          <a:ln>
                            <a:noFill/>
                          </a:ln>
                          <a:solidFill>
                            <a:schemeClr val="bg2"/>
                          </a:solidFill>
                          <a:effectLst/>
                          <a:latin typeface="Arial" charset="0"/>
                        </a:rPr>
                        <a:t>mmol</a:t>
                      </a:r>
                      <a:r>
                        <a:rPr kumimoji="0" lang="fr-BE" sz="2400" b="0" i="0" u="none" strike="noStrike" cap="none" normalizeH="0" baseline="0" dirty="0">
                          <a:ln>
                            <a:noFill/>
                          </a:ln>
                          <a:solidFill>
                            <a:schemeClr val="bg2"/>
                          </a:solidFill>
                          <a:effectLst/>
                          <a:latin typeface="Arial" charset="0"/>
                        </a:rPr>
                        <a:t>/l</a:t>
                      </a:r>
                      <a:endParaRPr kumimoji="0" lang="en-GB" sz="2400" b="0" i="0" u="none" strike="noStrike" cap="none" normalizeH="0" baseline="0" dirty="0">
                        <a:ln>
                          <a:noFill/>
                        </a:ln>
                        <a:solidFill>
                          <a:schemeClr val="bg2"/>
                        </a:solidFill>
                        <a:effectLst/>
                        <a:latin typeface="Arial" charset="0"/>
                      </a:endParaRP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183973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2400" b="1" i="0" u="none" strike="noStrike" cap="none" normalizeH="0" baseline="0">
                          <a:ln>
                            <a:noFill/>
                          </a:ln>
                          <a:solidFill>
                            <a:schemeClr val="bg2"/>
                          </a:solidFill>
                          <a:effectLst/>
                          <a:latin typeface="Arial" charset="0"/>
                        </a:rPr>
                        <a:t>2 hr post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2400" b="0" i="0" u="none" strike="noStrike" cap="none" normalizeH="0" baseline="0">
                          <a:ln>
                            <a:noFill/>
                          </a:ln>
                          <a:solidFill>
                            <a:schemeClr val="bg2"/>
                          </a:solidFill>
                          <a:effectLst/>
                          <a:latin typeface="Arial" charset="0"/>
                        </a:rPr>
                        <a:t>&lt; 7.8 mmo/l</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GB" sz="2400" b="0" i="0" u="none" strike="noStrike" cap="none" normalizeH="0" baseline="0">
                        <a:ln>
                          <a:noFill/>
                        </a:ln>
                        <a:solidFill>
                          <a:schemeClr val="bg2"/>
                        </a:solidFill>
                        <a:effectLst/>
                        <a:latin typeface="Arial" charset="0"/>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r-BE" sz="2400" b="0" i="0" u="sng" strike="noStrike" cap="none" normalizeH="0" baseline="0" dirty="0">
                          <a:ln>
                            <a:noFill/>
                          </a:ln>
                          <a:solidFill>
                            <a:schemeClr val="bg2"/>
                          </a:solidFill>
                          <a:effectLst/>
                          <a:latin typeface="Arial" charset="0"/>
                        </a:rPr>
                        <a:t>&gt;</a:t>
                      </a:r>
                      <a:r>
                        <a:rPr kumimoji="0" lang="fr-BE" sz="2400" b="0" i="0" u="none" strike="noStrike" cap="none" normalizeH="0" baseline="0" dirty="0">
                          <a:ln>
                            <a:noFill/>
                          </a:ln>
                          <a:solidFill>
                            <a:schemeClr val="bg2"/>
                          </a:solidFill>
                          <a:effectLst/>
                          <a:latin typeface="Arial" charset="0"/>
                        </a:rPr>
                        <a:t>7.8 </a:t>
                      </a:r>
                      <a:r>
                        <a:rPr kumimoji="0" lang="fr-BE" sz="2400" b="0" i="0" u="none" strike="noStrike" cap="none" normalizeH="0" baseline="0" dirty="0" err="1">
                          <a:ln>
                            <a:noFill/>
                          </a:ln>
                          <a:solidFill>
                            <a:schemeClr val="bg2"/>
                          </a:solidFill>
                          <a:effectLst/>
                          <a:latin typeface="Arial" charset="0"/>
                        </a:rPr>
                        <a:t>mmol</a:t>
                      </a:r>
                      <a:r>
                        <a:rPr kumimoji="0" lang="fr-BE" sz="2400" b="0" i="0" u="none" strike="noStrike" cap="none" normalizeH="0" baseline="0" dirty="0">
                          <a:ln>
                            <a:noFill/>
                          </a:ln>
                          <a:solidFill>
                            <a:schemeClr val="bg2"/>
                          </a:solidFill>
                          <a:effectLst/>
                          <a:latin typeface="Arial" charset="0"/>
                        </a:rPr>
                        <a:t>/l up to 11.1 </a:t>
                      </a:r>
                      <a:r>
                        <a:rPr kumimoji="0" lang="fr-BE" sz="2400" b="0" i="0" u="none" strike="noStrike" cap="none" normalizeH="0" baseline="0" dirty="0" err="1">
                          <a:ln>
                            <a:noFill/>
                          </a:ln>
                          <a:solidFill>
                            <a:schemeClr val="bg2"/>
                          </a:solidFill>
                          <a:effectLst/>
                          <a:latin typeface="Arial" charset="0"/>
                        </a:rPr>
                        <a:t>mmol</a:t>
                      </a:r>
                      <a:r>
                        <a:rPr kumimoji="0" lang="fr-BE" sz="2400" b="0" i="0" u="none" strike="noStrike" cap="none" normalizeH="0" baseline="0" dirty="0">
                          <a:ln>
                            <a:noFill/>
                          </a:ln>
                          <a:solidFill>
                            <a:schemeClr val="bg2"/>
                          </a:solidFill>
                          <a:effectLst/>
                          <a:latin typeface="Arial" charset="0"/>
                        </a:rPr>
                        <a:t>/l</a:t>
                      </a:r>
                      <a:endParaRPr kumimoji="0" lang="en-GB" sz="2400" b="0" i="0" u="none" strike="noStrike" cap="none" normalizeH="0" baseline="0" dirty="0">
                        <a:ln>
                          <a:noFill/>
                        </a:ln>
                        <a:solidFill>
                          <a:schemeClr val="bg2"/>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r-BE" sz="2400" b="0" i="0" u="sng" strike="noStrike" cap="none" normalizeH="0" baseline="0" dirty="0">
                          <a:ln>
                            <a:noFill/>
                          </a:ln>
                          <a:solidFill>
                            <a:schemeClr val="bg2"/>
                          </a:solidFill>
                          <a:effectLst/>
                          <a:latin typeface="Arial" charset="0"/>
                        </a:rPr>
                        <a:t>&gt;</a:t>
                      </a:r>
                      <a:r>
                        <a:rPr kumimoji="0" lang="fr-BE" sz="2400" b="0" i="0" u="none" strike="noStrike" cap="none" normalizeH="0" baseline="0" dirty="0">
                          <a:ln>
                            <a:noFill/>
                          </a:ln>
                          <a:solidFill>
                            <a:schemeClr val="bg2"/>
                          </a:solidFill>
                          <a:effectLst/>
                          <a:latin typeface="Arial" charset="0"/>
                        </a:rPr>
                        <a:t>11.1 </a:t>
                      </a:r>
                      <a:r>
                        <a:rPr kumimoji="0" lang="fr-BE" sz="2400" b="0" i="0" u="none" strike="noStrike" cap="none" normalizeH="0" baseline="0" dirty="0" err="1">
                          <a:ln>
                            <a:noFill/>
                          </a:ln>
                          <a:solidFill>
                            <a:schemeClr val="bg2"/>
                          </a:solidFill>
                          <a:effectLst/>
                          <a:latin typeface="Arial" charset="0"/>
                        </a:rPr>
                        <a:t>mmol</a:t>
                      </a:r>
                      <a:r>
                        <a:rPr kumimoji="0" lang="fr-BE" sz="2400" b="0" i="0" u="none" strike="noStrike" cap="none" normalizeH="0" baseline="0" dirty="0">
                          <a:ln>
                            <a:noFill/>
                          </a:ln>
                          <a:solidFill>
                            <a:schemeClr val="bg2"/>
                          </a:solidFill>
                          <a:effectLst/>
                          <a:latin typeface="Arial" charset="0"/>
                        </a:rPr>
                        <a:t>/l</a:t>
                      </a:r>
                      <a:endParaRPr kumimoji="0" lang="en-GB" sz="2400" b="0" i="0" u="none" strike="noStrike" cap="none" normalizeH="0" baseline="0" dirty="0">
                        <a:ln>
                          <a:noFill/>
                        </a:ln>
                        <a:solidFill>
                          <a:schemeClr val="bg2"/>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GB" sz="2400" b="0" i="0" u="none" strike="noStrike" cap="none" normalizeH="0" baseline="0" dirty="0">
                        <a:ln>
                          <a:noFill/>
                        </a:ln>
                        <a:solidFill>
                          <a:schemeClr val="bg2"/>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GB" sz="2400" b="0" i="0" u="none" strike="noStrike" cap="none" normalizeH="0" baseline="0" dirty="0">
                        <a:ln>
                          <a:noFill/>
                        </a:ln>
                        <a:solidFill>
                          <a:schemeClr val="bg2"/>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2400" b="0" i="0" u="none" strike="noStrike" cap="none" normalizeH="0" baseline="0" dirty="0">
                          <a:ln>
                            <a:noFill/>
                          </a:ln>
                          <a:solidFill>
                            <a:schemeClr val="bg2"/>
                          </a:solidFill>
                          <a:effectLst/>
                          <a:latin typeface="Arial" charset="0"/>
                        </a:rPr>
                        <a:t>(WHO,2006)</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0084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GB" sz="4000" b="1">
                <a:solidFill>
                  <a:srgbClr val="FFCC00"/>
                </a:solidFill>
              </a:rPr>
              <a:t>Impaired Glucose Regulation</a:t>
            </a:r>
            <a:endParaRPr lang="en-GB" b="1">
              <a:solidFill>
                <a:srgbClr val="FFCC00"/>
              </a:solidFill>
            </a:endParaRPr>
          </a:p>
        </p:txBody>
      </p:sp>
      <p:sp>
        <p:nvSpPr>
          <p:cNvPr id="29699" name="Rectangle 3"/>
          <p:cNvSpPr>
            <a:spLocks noGrp="1" noChangeArrowheads="1"/>
          </p:cNvSpPr>
          <p:nvPr>
            <p:ph idx="1"/>
          </p:nvPr>
        </p:nvSpPr>
        <p:spPr>
          <a:xfrm>
            <a:off x="1703388" y="1700214"/>
            <a:ext cx="8964612" cy="4422775"/>
          </a:xfrm>
        </p:spPr>
        <p:txBody>
          <a:bodyPr>
            <a:normAutofit lnSpcReduction="10000"/>
          </a:bodyPr>
          <a:lstStyle/>
          <a:p>
            <a:pPr eaLnBrk="1" hangingPunct="1">
              <a:lnSpc>
                <a:spcPct val="90000"/>
              </a:lnSpc>
              <a:buClr>
                <a:schemeClr val="tx1"/>
              </a:buClr>
              <a:buFont typeface="Wingdings" panose="05000000000000000000" pitchFamily="2" charset="2"/>
              <a:buChar char="§"/>
            </a:pPr>
            <a:r>
              <a:rPr lang="en-GB" altLang="en-US" sz="2800" u="sng">
                <a:latin typeface="Arial" panose="020B0604020202020204" pitchFamily="34" charset="0"/>
              </a:rPr>
              <a:t>Impaired Glucose Tolerance (IGT)</a:t>
            </a:r>
            <a:r>
              <a:rPr lang="en-GB" altLang="en-US" sz="2800">
                <a:latin typeface="Arial" panose="020B0604020202020204" pitchFamily="34" charset="0"/>
              </a:rPr>
              <a:t> </a:t>
            </a:r>
          </a:p>
          <a:p>
            <a:pPr eaLnBrk="1" hangingPunct="1">
              <a:lnSpc>
                <a:spcPct val="90000"/>
              </a:lnSpc>
              <a:buClr>
                <a:schemeClr val="tx1"/>
              </a:buClr>
              <a:buFont typeface="Wingdings" panose="05000000000000000000" pitchFamily="2" charset="2"/>
              <a:buNone/>
            </a:pPr>
            <a:r>
              <a:rPr lang="en-GB" altLang="en-US" sz="2800">
                <a:latin typeface="Arial" panose="020B0604020202020204" pitchFamily="34" charset="0"/>
              </a:rPr>
              <a:t>     - Abnormalities in glucose regulation in the post-prandial state.</a:t>
            </a:r>
          </a:p>
          <a:p>
            <a:pPr eaLnBrk="1" hangingPunct="1">
              <a:lnSpc>
                <a:spcPct val="90000"/>
              </a:lnSpc>
              <a:buClr>
                <a:schemeClr val="tx1"/>
              </a:buClr>
              <a:buFont typeface="Wingdings" panose="05000000000000000000" pitchFamily="2" charset="2"/>
              <a:buNone/>
            </a:pPr>
            <a:r>
              <a:rPr lang="en-GB" altLang="en-US" sz="2800">
                <a:latin typeface="Arial" panose="020B0604020202020204" pitchFamily="34" charset="0"/>
              </a:rPr>
              <a:t>     -  More common in women</a:t>
            </a:r>
          </a:p>
          <a:p>
            <a:pPr eaLnBrk="1" hangingPunct="1">
              <a:lnSpc>
                <a:spcPct val="90000"/>
              </a:lnSpc>
              <a:buFont typeface="Wingdings" panose="05000000000000000000" pitchFamily="2" charset="2"/>
              <a:buNone/>
            </a:pPr>
            <a:endParaRPr lang="en-GB" altLang="en-US" sz="2800">
              <a:latin typeface="Arial" panose="020B0604020202020204" pitchFamily="34" charset="0"/>
            </a:endParaRPr>
          </a:p>
          <a:p>
            <a:pPr eaLnBrk="1" hangingPunct="1">
              <a:lnSpc>
                <a:spcPct val="90000"/>
              </a:lnSpc>
              <a:buClr>
                <a:schemeClr val="tx1"/>
              </a:buClr>
              <a:buFont typeface="Wingdings" panose="05000000000000000000" pitchFamily="2" charset="2"/>
              <a:buChar char="§"/>
            </a:pPr>
            <a:r>
              <a:rPr lang="en-GB" altLang="en-US" sz="2800" u="sng">
                <a:latin typeface="Arial" panose="020B0604020202020204" pitchFamily="34" charset="0"/>
              </a:rPr>
              <a:t>Impaired Fasting Glucose (IFG)</a:t>
            </a:r>
          </a:p>
          <a:p>
            <a:pPr lvl="1" eaLnBrk="1" hangingPunct="1">
              <a:lnSpc>
                <a:spcPct val="90000"/>
              </a:lnSpc>
              <a:buFontTx/>
              <a:buNone/>
            </a:pPr>
            <a:r>
              <a:rPr lang="en-GB" altLang="en-US" sz="2400">
                <a:latin typeface="Arial" panose="020B0604020202020204" pitchFamily="34" charset="0"/>
              </a:rPr>
              <a:t> - </a:t>
            </a:r>
            <a:r>
              <a:rPr lang="en-GB" altLang="en-US">
                <a:latin typeface="Arial" panose="020B0604020202020204" pitchFamily="34" charset="0"/>
              </a:rPr>
              <a:t>Elevated fasting glucose concentrations, but lower than those required to diagnose diabetes</a:t>
            </a:r>
          </a:p>
          <a:p>
            <a:pPr lvl="1" eaLnBrk="1" hangingPunct="1">
              <a:lnSpc>
                <a:spcPct val="90000"/>
              </a:lnSpc>
              <a:buFontTx/>
              <a:buNone/>
            </a:pPr>
            <a:r>
              <a:rPr lang="en-GB" altLang="en-US">
                <a:latin typeface="Arial" panose="020B0604020202020204" pitchFamily="34" charset="0"/>
              </a:rPr>
              <a:t> - More common in men </a:t>
            </a:r>
          </a:p>
          <a:p>
            <a:pPr eaLnBrk="1" hangingPunct="1">
              <a:lnSpc>
                <a:spcPct val="90000"/>
              </a:lnSpc>
              <a:buFont typeface="Wingdings" panose="05000000000000000000" pitchFamily="2" charset="2"/>
              <a:buNone/>
            </a:pPr>
            <a:endParaRPr lang="en-GB" altLang="en-US" sz="1600" b="1">
              <a:latin typeface="Arial" panose="020B0604020202020204" pitchFamily="34" charset="0"/>
            </a:endParaRPr>
          </a:p>
          <a:p>
            <a:pPr eaLnBrk="1" hangingPunct="1">
              <a:lnSpc>
                <a:spcPct val="90000"/>
              </a:lnSpc>
              <a:buFont typeface="Wingdings" panose="05000000000000000000" pitchFamily="2" charset="2"/>
              <a:buNone/>
            </a:pPr>
            <a:endParaRPr lang="en-GB" altLang="en-US" sz="2800"/>
          </a:p>
          <a:p>
            <a:pPr eaLnBrk="1" hangingPunct="1">
              <a:lnSpc>
                <a:spcPct val="90000"/>
              </a:lnSpc>
            </a:pPr>
            <a:endParaRPr lang="en-GB" altLang="en-US" sz="2800"/>
          </a:p>
        </p:txBody>
      </p:sp>
    </p:spTree>
    <p:extLst>
      <p:ext uri="{BB962C8B-B14F-4D97-AF65-F5344CB8AC3E}">
        <p14:creationId xmlns:p14="http://schemas.microsoft.com/office/powerpoint/2010/main" val="23844070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209800" y="304800"/>
            <a:ext cx="7772400" cy="1066800"/>
          </a:xfrm>
        </p:spPr>
        <p:txBody>
          <a:bodyPr/>
          <a:lstStyle/>
          <a:p>
            <a:pPr eaLnBrk="1" hangingPunct="1">
              <a:defRPr/>
            </a:pPr>
            <a:r>
              <a:rPr lang="en-GB" sz="4000" b="1">
                <a:solidFill>
                  <a:srgbClr val="FFCC00"/>
                </a:solidFill>
              </a:rPr>
              <a:t>Impaired Glucose Regulation</a:t>
            </a:r>
          </a:p>
        </p:txBody>
      </p:sp>
      <p:sp>
        <p:nvSpPr>
          <p:cNvPr id="30723" name="Rectangle 3"/>
          <p:cNvSpPr>
            <a:spLocks noGrp="1" noChangeArrowheads="1"/>
          </p:cNvSpPr>
          <p:nvPr>
            <p:ph idx="1"/>
          </p:nvPr>
        </p:nvSpPr>
        <p:spPr>
          <a:xfrm>
            <a:off x="2209800" y="1524000"/>
            <a:ext cx="7772400" cy="4572000"/>
          </a:xfrm>
        </p:spPr>
        <p:txBody>
          <a:bodyPr>
            <a:normAutofit fontScale="85000" lnSpcReduction="10000"/>
          </a:bodyPr>
          <a:lstStyle/>
          <a:p>
            <a:pPr eaLnBrk="1" hangingPunct="1">
              <a:lnSpc>
                <a:spcPct val="90000"/>
              </a:lnSpc>
              <a:buClr>
                <a:schemeClr val="tx1"/>
              </a:buClr>
              <a:buFont typeface="Wingdings" panose="05000000000000000000" pitchFamily="2" charset="2"/>
              <a:buChar char="§"/>
            </a:pPr>
            <a:r>
              <a:rPr lang="en-GB" altLang="en-US">
                <a:latin typeface="Arial" panose="020B0604020202020204" pitchFamily="34" charset="0"/>
              </a:rPr>
              <a:t>IFG and IGT are not interchangeable.</a:t>
            </a:r>
          </a:p>
          <a:p>
            <a:pPr eaLnBrk="1" hangingPunct="1">
              <a:lnSpc>
                <a:spcPct val="90000"/>
              </a:lnSpc>
              <a:buClr>
                <a:schemeClr val="tx1"/>
              </a:buClr>
              <a:buFont typeface="Wingdings" panose="05000000000000000000" pitchFamily="2" charset="2"/>
              <a:buChar char="§"/>
            </a:pPr>
            <a:r>
              <a:rPr lang="en-GB" altLang="en-US">
                <a:latin typeface="Arial" panose="020B0604020202020204" pitchFamily="34" charset="0"/>
              </a:rPr>
              <a:t>Both can lead to diabetes or revert to normoglycaemia</a:t>
            </a:r>
          </a:p>
          <a:p>
            <a:pPr eaLnBrk="1" hangingPunct="1">
              <a:lnSpc>
                <a:spcPct val="90000"/>
              </a:lnSpc>
              <a:buClr>
                <a:schemeClr val="tx1"/>
              </a:buClr>
              <a:buFont typeface="Wingdings" panose="05000000000000000000" pitchFamily="2" charset="2"/>
              <a:buChar char="§"/>
            </a:pPr>
            <a:r>
              <a:rPr lang="en-GB" altLang="en-US">
                <a:latin typeface="Arial" panose="020B0604020202020204" pitchFamily="34" charset="0"/>
              </a:rPr>
              <a:t>Both are associated with an increased risk of Cardiovascular disease</a:t>
            </a:r>
          </a:p>
          <a:p>
            <a:pPr eaLnBrk="1" hangingPunct="1">
              <a:lnSpc>
                <a:spcPct val="90000"/>
              </a:lnSpc>
              <a:buClr>
                <a:schemeClr val="tx1"/>
              </a:buClr>
              <a:buFont typeface="Wingdings" panose="05000000000000000000" pitchFamily="2" charset="2"/>
              <a:buNone/>
            </a:pPr>
            <a:endParaRPr lang="en-GB" altLang="en-US">
              <a:latin typeface="Arial" panose="020B0604020202020204" pitchFamily="34" charset="0"/>
            </a:endParaRPr>
          </a:p>
          <a:p>
            <a:pPr eaLnBrk="1" hangingPunct="1">
              <a:lnSpc>
                <a:spcPct val="90000"/>
              </a:lnSpc>
              <a:buClr>
                <a:schemeClr val="tx1"/>
              </a:buClr>
              <a:buFont typeface="Wingdings" panose="05000000000000000000" pitchFamily="2" charset="2"/>
              <a:buChar char="§"/>
            </a:pPr>
            <a:r>
              <a:rPr lang="en-GB" altLang="en-US">
                <a:latin typeface="Arial" panose="020B0604020202020204" pitchFamily="34" charset="0"/>
              </a:rPr>
              <a:t>Identify &amp; Read Code</a:t>
            </a:r>
          </a:p>
          <a:p>
            <a:pPr eaLnBrk="1" hangingPunct="1">
              <a:lnSpc>
                <a:spcPct val="90000"/>
              </a:lnSpc>
              <a:buClr>
                <a:schemeClr val="tx1"/>
              </a:buClr>
              <a:buFont typeface="Wingdings" panose="05000000000000000000" pitchFamily="2" charset="2"/>
              <a:buChar char="§"/>
            </a:pPr>
            <a:r>
              <a:rPr lang="en-GB" altLang="en-US">
                <a:latin typeface="Arial" panose="020B0604020202020204" pitchFamily="34" charset="0"/>
              </a:rPr>
              <a:t>Adhere to local guidelines regarding follow up</a:t>
            </a:r>
          </a:p>
          <a:p>
            <a:pPr eaLnBrk="1" hangingPunct="1">
              <a:lnSpc>
                <a:spcPct val="90000"/>
              </a:lnSpc>
              <a:buFont typeface="Wingdings" panose="05000000000000000000" pitchFamily="2" charset="2"/>
              <a:buNone/>
            </a:pPr>
            <a:endParaRPr lang="en-GB" altLang="en-US">
              <a:latin typeface="Arial" panose="020B0604020202020204" pitchFamily="34" charset="0"/>
            </a:endParaRPr>
          </a:p>
          <a:p>
            <a:pPr eaLnBrk="1" hangingPunct="1">
              <a:lnSpc>
                <a:spcPct val="90000"/>
              </a:lnSpc>
              <a:buClr>
                <a:schemeClr val="tx1"/>
              </a:buClr>
              <a:buFont typeface="Wingdings" panose="05000000000000000000" pitchFamily="2" charset="2"/>
              <a:buNone/>
            </a:pPr>
            <a:endParaRPr lang="en-GB" altLang="en-US"/>
          </a:p>
          <a:p>
            <a:pPr lvl="1" eaLnBrk="1" hangingPunct="1">
              <a:lnSpc>
                <a:spcPct val="90000"/>
              </a:lnSpc>
              <a:buFontTx/>
              <a:buNone/>
            </a:pPr>
            <a:endParaRPr lang="en-GB" altLang="en-US"/>
          </a:p>
        </p:txBody>
      </p:sp>
    </p:spTree>
    <p:extLst>
      <p:ext uri="{BB962C8B-B14F-4D97-AF65-F5344CB8AC3E}">
        <p14:creationId xmlns:p14="http://schemas.microsoft.com/office/powerpoint/2010/main" val="171138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2209800" y="609601"/>
            <a:ext cx="7772400" cy="803275"/>
          </a:xfrm>
        </p:spPr>
        <p:txBody>
          <a:bodyPr>
            <a:normAutofit fontScale="90000"/>
          </a:bodyPr>
          <a:lstStyle/>
          <a:p>
            <a:pPr eaLnBrk="1" hangingPunct="1">
              <a:defRPr/>
            </a:pPr>
            <a:r>
              <a:rPr lang="en-GB" b="1">
                <a:solidFill>
                  <a:srgbClr val="FFCC00"/>
                </a:solidFill>
              </a:rPr>
              <a:t>HbA1c Criteria</a:t>
            </a:r>
            <a:endParaRPr lang="en-US" b="1">
              <a:solidFill>
                <a:srgbClr val="FFCC00"/>
              </a:solidFill>
            </a:endParaRPr>
          </a:p>
        </p:txBody>
      </p:sp>
      <p:sp>
        <p:nvSpPr>
          <p:cNvPr id="32771" name="Rectangle 3"/>
          <p:cNvSpPr>
            <a:spLocks noGrp="1" noChangeArrowheads="1"/>
          </p:cNvSpPr>
          <p:nvPr>
            <p:ph idx="1"/>
          </p:nvPr>
        </p:nvSpPr>
        <p:spPr>
          <a:xfrm>
            <a:off x="1847851" y="1268413"/>
            <a:ext cx="8424863" cy="5040312"/>
          </a:xfrm>
        </p:spPr>
        <p:txBody>
          <a:bodyPr/>
          <a:lstStyle/>
          <a:p>
            <a:pPr eaLnBrk="1" hangingPunct="1">
              <a:lnSpc>
                <a:spcPct val="90000"/>
              </a:lnSpc>
            </a:pPr>
            <a:r>
              <a:rPr lang="en-GB" altLang="en-US" sz="2800">
                <a:latin typeface="Arial" panose="020B0604020202020204" pitchFamily="34" charset="0"/>
              </a:rPr>
              <a:t>Recently agreed by WHO &amp; Diabetes UK</a:t>
            </a:r>
          </a:p>
          <a:p>
            <a:pPr eaLnBrk="1" hangingPunct="1">
              <a:lnSpc>
                <a:spcPct val="90000"/>
              </a:lnSpc>
            </a:pPr>
            <a:r>
              <a:rPr lang="en-GB" altLang="en-US" sz="2800">
                <a:latin typeface="Arial" panose="020B0604020202020204" pitchFamily="34" charset="0"/>
              </a:rPr>
              <a:t>Provides positive identification (ie specific)</a:t>
            </a:r>
          </a:p>
          <a:p>
            <a:pPr eaLnBrk="1" hangingPunct="1">
              <a:lnSpc>
                <a:spcPct val="90000"/>
              </a:lnSpc>
              <a:buFont typeface="Wingdings" panose="05000000000000000000" pitchFamily="2" charset="2"/>
              <a:buNone/>
            </a:pPr>
            <a:r>
              <a:rPr lang="en-GB" altLang="en-US" sz="2800">
                <a:latin typeface="Arial" panose="020B0604020202020204" pitchFamily="34" charset="0"/>
              </a:rPr>
              <a:t>       - If Hba1c </a:t>
            </a:r>
            <a:r>
              <a:rPr lang="en-GB" altLang="en-US" sz="2800" u="sng">
                <a:latin typeface="Arial" panose="020B0604020202020204" pitchFamily="34" charset="0"/>
              </a:rPr>
              <a:t>&gt; </a:t>
            </a:r>
            <a:r>
              <a:rPr lang="en-GB" altLang="en-US" sz="2800">
                <a:latin typeface="Arial" panose="020B0604020202020204" pitchFamily="34" charset="0"/>
              </a:rPr>
              <a:t>48mmol/mol, twice or once  in prescence of osmotic symptoms, </a:t>
            </a:r>
            <a:r>
              <a:rPr lang="en-GB" altLang="en-US" sz="2800">
                <a:solidFill>
                  <a:srgbClr val="CC3300"/>
                </a:solidFill>
                <a:latin typeface="Arial" panose="020B0604020202020204" pitchFamily="34" charset="0"/>
              </a:rPr>
              <a:t>and…</a:t>
            </a:r>
          </a:p>
          <a:p>
            <a:pPr eaLnBrk="1" hangingPunct="1">
              <a:lnSpc>
                <a:spcPct val="90000"/>
              </a:lnSpc>
              <a:buFont typeface="Wingdings" panose="05000000000000000000" pitchFamily="2" charset="2"/>
              <a:buNone/>
            </a:pPr>
            <a:r>
              <a:rPr lang="en-GB" altLang="en-US" sz="2800">
                <a:latin typeface="Arial" panose="020B0604020202020204" pitchFamily="34" charset="0"/>
              </a:rPr>
              <a:t>      </a:t>
            </a:r>
            <a:r>
              <a:rPr lang="en-GB" altLang="en-US" sz="2800">
                <a:solidFill>
                  <a:srgbClr val="CC3300"/>
                </a:solidFill>
                <a:latin typeface="Arial" panose="020B0604020202020204" pitchFamily="34" charset="0"/>
              </a:rPr>
              <a:t>- if no confounding clinical problems</a:t>
            </a:r>
          </a:p>
          <a:p>
            <a:pPr eaLnBrk="1" hangingPunct="1">
              <a:lnSpc>
                <a:spcPct val="90000"/>
              </a:lnSpc>
            </a:pPr>
            <a:r>
              <a:rPr lang="en-GB" altLang="en-US" sz="2800">
                <a:latin typeface="Arial" panose="020B0604020202020204" pitchFamily="34" charset="0"/>
              </a:rPr>
              <a:t>Fails to rule out normality</a:t>
            </a:r>
          </a:p>
          <a:p>
            <a:pPr eaLnBrk="1" hangingPunct="1">
              <a:lnSpc>
                <a:spcPct val="90000"/>
              </a:lnSpc>
              <a:buFont typeface="Wingdings" panose="05000000000000000000" pitchFamily="2" charset="2"/>
              <a:buNone/>
            </a:pPr>
            <a:r>
              <a:rPr lang="en-GB" altLang="en-US" sz="2800">
                <a:latin typeface="Arial" panose="020B0604020202020204" pitchFamily="34" charset="0"/>
              </a:rPr>
              <a:t>      </a:t>
            </a:r>
            <a:r>
              <a:rPr lang="en-GB" altLang="en-US" sz="2800">
                <a:solidFill>
                  <a:srgbClr val="CC3300"/>
                </a:solidFill>
                <a:latin typeface="Arial" panose="020B0604020202020204" pitchFamily="34" charset="0"/>
              </a:rPr>
              <a:t>- Hba1c &lt;48mmol/mol does not rule out diabetes</a:t>
            </a:r>
          </a:p>
          <a:p>
            <a:pPr eaLnBrk="1" hangingPunct="1">
              <a:lnSpc>
                <a:spcPct val="90000"/>
              </a:lnSpc>
              <a:buFont typeface="Wingdings" panose="05000000000000000000" pitchFamily="2" charset="2"/>
              <a:buNone/>
            </a:pPr>
            <a:r>
              <a:rPr lang="en-GB" altLang="en-US" sz="2800">
                <a:latin typeface="Arial" panose="020B0604020202020204" pitchFamily="34" charset="0"/>
              </a:rPr>
              <a:t>      - glucose criteria then remain essential</a:t>
            </a:r>
          </a:p>
          <a:p>
            <a:pPr eaLnBrk="1" hangingPunct="1">
              <a:lnSpc>
                <a:spcPct val="90000"/>
              </a:lnSpc>
            </a:pPr>
            <a:r>
              <a:rPr lang="en-GB" altLang="en-US" sz="2800">
                <a:latin typeface="Arial" panose="020B0604020202020204" pitchFamily="34" charset="0"/>
              </a:rPr>
              <a:t>Algorithm not widely agreed. Awaiting WEDS approval.</a:t>
            </a:r>
            <a:endParaRPr lang="en-US" altLang="en-US" sz="2800">
              <a:latin typeface="Arial" panose="020B0604020202020204" pitchFamily="34" charset="0"/>
            </a:endParaRPr>
          </a:p>
        </p:txBody>
      </p:sp>
    </p:spTree>
    <p:extLst>
      <p:ext uri="{BB962C8B-B14F-4D97-AF65-F5344CB8AC3E}">
        <p14:creationId xmlns:p14="http://schemas.microsoft.com/office/powerpoint/2010/main" val="1872283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3238501" y="785813"/>
            <a:ext cx="5286375" cy="792162"/>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GB" altLang="en-US" sz="3600">
                <a:solidFill>
                  <a:srgbClr val="000000"/>
                </a:solidFill>
              </a:rPr>
              <a:t>HbA1c </a:t>
            </a:r>
            <a:r>
              <a:rPr lang="en-GB" altLang="en-US" sz="3600" u="sng">
                <a:solidFill>
                  <a:srgbClr val="000000"/>
                </a:solidFill>
              </a:rPr>
              <a:t>&gt;</a:t>
            </a:r>
            <a:r>
              <a:rPr lang="en-GB" altLang="en-US" sz="3600">
                <a:solidFill>
                  <a:srgbClr val="000000"/>
                </a:solidFill>
              </a:rPr>
              <a:t> 48mmol/mol</a:t>
            </a:r>
          </a:p>
        </p:txBody>
      </p:sp>
      <p:sp>
        <p:nvSpPr>
          <p:cNvPr id="33795" name="Rectangle 11"/>
          <p:cNvSpPr>
            <a:spLocks noChangeArrowheads="1"/>
          </p:cNvSpPr>
          <p:nvPr/>
        </p:nvSpPr>
        <p:spPr bwMode="auto">
          <a:xfrm>
            <a:off x="3309939" y="5357814"/>
            <a:ext cx="5500687" cy="865187"/>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GB" altLang="en-US" sz="3200">
                <a:solidFill>
                  <a:srgbClr val="000000"/>
                </a:solidFill>
              </a:rPr>
              <a:t>Type 2 Diabetes Diagnosed</a:t>
            </a:r>
            <a:endParaRPr lang="en-US" altLang="en-US" sz="3200">
              <a:solidFill>
                <a:srgbClr val="000000"/>
              </a:solidFill>
            </a:endParaRPr>
          </a:p>
        </p:txBody>
      </p:sp>
      <p:sp>
        <p:nvSpPr>
          <p:cNvPr id="33796" name="TextBox 24"/>
          <p:cNvSpPr txBox="1">
            <a:spLocks noChangeArrowheads="1"/>
          </p:cNvSpPr>
          <p:nvPr/>
        </p:nvSpPr>
        <p:spPr bwMode="auto">
          <a:xfrm>
            <a:off x="6381750" y="2214563"/>
            <a:ext cx="3143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GB" altLang="en-US">
                <a:solidFill>
                  <a:srgbClr val="FFFFFF"/>
                </a:solidFill>
              </a:rPr>
              <a:t>Asymptomatic</a:t>
            </a:r>
          </a:p>
          <a:p>
            <a:pPr eaLnBrk="1" fontAlgn="base" hangingPunct="1">
              <a:spcBef>
                <a:spcPct val="0"/>
              </a:spcBef>
              <a:spcAft>
                <a:spcPct val="0"/>
              </a:spcAft>
            </a:pPr>
            <a:r>
              <a:rPr lang="en-GB" altLang="en-US">
                <a:solidFill>
                  <a:srgbClr val="FFFFFF"/>
                </a:solidFill>
              </a:rPr>
              <a:t>Repeat within  2 weeks</a:t>
            </a:r>
          </a:p>
        </p:txBody>
      </p:sp>
      <p:cxnSp>
        <p:nvCxnSpPr>
          <p:cNvPr id="33797" name="Straight Arrow Connector 26"/>
          <p:cNvCxnSpPr>
            <a:cxnSpLocks noChangeShapeType="1"/>
          </p:cNvCxnSpPr>
          <p:nvPr/>
        </p:nvCxnSpPr>
        <p:spPr bwMode="auto">
          <a:xfrm rot="5400000">
            <a:off x="7560470" y="3464720"/>
            <a:ext cx="644525" cy="1587"/>
          </a:xfrm>
          <a:prstGeom prst="straightConnector1">
            <a:avLst/>
          </a:prstGeom>
          <a:noFill/>
          <a:ln w="127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3798" name="TextBox 27"/>
          <p:cNvSpPr txBox="1">
            <a:spLocks noChangeArrowheads="1"/>
          </p:cNvSpPr>
          <p:nvPr/>
        </p:nvSpPr>
        <p:spPr bwMode="auto">
          <a:xfrm>
            <a:off x="6596064" y="3857626"/>
            <a:ext cx="3214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GB" altLang="en-US">
                <a:solidFill>
                  <a:srgbClr val="FFFFFF"/>
                </a:solidFill>
              </a:rPr>
              <a:t>HbA1c </a:t>
            </a:r>
            <a:r>
              <a:rPr lang="en-GB" altLang="en-US" u="sng">
                <a:solidFill>
                  <a:srgbClr val="FFFFFF"/>
                </a:solidFill>
              </a:rPr>
              <a:t>&gt;</a:t>
            </a:r>
            <a:r>
              <a:rPr lang="en-GB" altLang="en-US">
                <a:solidFill>
                  <a:srgbClr val="FFFFFF"/>
                </a:solidFill>
              </a:rPr>
              <a:t> 48mmol/mol</a:t>
            </a:r>
          </a:p>
        </p:txBody>
      </p:sp>
      <p:cxnSp>
        <p:nvCxnSpPr>
          <p:cNvPr id="33799" name="Straight Arrow Connector 29"/>
          <p:cNvCxnSpPr>
            <a:cxnSpLocks noChangeShapeType="1"/>
          </p:cNvCxnSpPr>
          <p:nvPr/>
        </p:nvCxnSpPr>
        <p:spPr bwMode="auto">
          <a:xfrm rot="5400000">
            <a:off x="7311232" y="4929982"/>
            <a:ext cx="714375" cy="1588"/>
          </a:xfrm>
          <a:prstGeom prst="straightConnector1">
            <a:avLst/>
          </a:prstGeom>
          <a:noFill/>
          <a:ln w="127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3800" name="TextBox 30"/>
          <p:cNvSpPr txBox="1">
            <a:spLocks noChangeArrowheads="1"/>
          </p:cNvSpPr>
          <p:nvPr/>
        </p:nvSpPr>
        <p:spPr bwMode="auto">
          <a:xfrm>
            <a:off x="2881314" y="2428876"/>
            <a:ext cx="2143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GB" altLang="en-US">
                <a:solidFill>
                  <a:srgbClr val="FFFFFF"/>
                </a:solidFill>
              </a:rPr>
              <a:t>Symptomatic</a:t>
            </a:r>
          </a:p>
        </p:txBody>
      </p:sp>
      <p:cxnSp>
        <p:nvCxnSpPr>
          <p:cNvPr id="33801" name="Straight Arrow Connector 32"/>
          <p:cNvCxnSpPr>
            <a:cxnSpLocks noChangeShapeType="1"/>
          </p:cNvCxnSpPr>
          <p:nvPr/>
        </p:nvCxnSpPr>
        <p:spPr bwMode="auto">
          <a:xfrm rot="5400000">
            <a:off x="3022600" y="4143375"/>
            <a:ext cx="2001838" cy="1588"/>
          </a:xfrm>
          <a:prstGeom prst="straightConnector1">
            <a:avLst/>
          </a:prstGeom>
          <a:noFill/>
          <a:ln w="127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3802" name="Straight Arrow Connector 34"/>
          <p:cNvCxnSpPr>
            <a:cxnSpLocks noChangeShapeType="1"/>
          </p:cNvCxnSpPr>
          <p:nvPr/>
        </p:nvCxnSpPr>
        <p:spPr bwMode="auto">
          <a:xfrm rot="5400000">
            <a:off x="3594894" y="2070894"/>
            <a:ext cx="571500" cy="1588"/>
          </a:xfrm>
          <a:prstGeom prst="straightConnector1">
            <a:avLst/>
          </a:prstGeom>
          <a:noFill/>
          <a:ln w="127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3803" name="Straight Arrow Connector 36"/>
          <p:cNvCxnSpPr>
            <a:cxnSpLocks noChangeShapeType="1"/>
          </p:cNvCxnSpPr>
          <p:nvPr/>
        </p:nvCxnSpPr>
        <p:spPr bwMode="auto">
          <a:xfrm rot="5400000">
            <a:off x="7168357" y="1928019"/>
            <a:ext cx="428625" cy="1588"/>
          </a:xfrm>
          <a:prstGeom prst="straightConnector1">
            <a:avLst/>
          </a:prstGeom>
          <a:noFill/>
          <a:ln w="127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9495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2024064" y="928688"/>
            <a:ext cx="7500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GB" altLang="en-US" sz="3600">
                <a:solidFill>
                  <a:srgbClr val="FFFFFF"/>
                </a:solidFill>
              </a:rPr>
              <a:t>HbA1c </a:t>
            </a:r>
            <a:r>
              <a:rPr lang="en-GB" altLang="en-US" sz="3600" u="sng">
                <a:solidFill>
                  <a:srgbClr val="FFFFFF"/>
                </a:solidFill>
              </a:rPr>
              <a:t>&lt;</a:t>
            </a:r>
            <a:r>
              <a:rPr lang="en-GB" altLang="en-US" sz="3600">
                <a:solidFill>
                  <a:srgbClr val="FFFFFF"/>
                </a:solidFill>
              </a:rPr>
              <a:t> 47mmol/mol</a:t>
            </a:r>
          </a:p>
          <a:p>
            <a:pPr algn="ctr" eaLnBrk="1" fontAlgn="base" hangingPunct="1">
              <a:spcBef>
                <a:spcPct val="0"/>
              </a:spcBef>
              <a:spcAft>
                <a:spcPct val="0"/>
              </a:spcAft>
            </a:pPr>
            <a:r>
              <a:rPr lang="en-GB" altLang="en-US" sz="3600">
                <a:solidFill>
                  <a:srgbClr val="FFFFFF"/>
                </a:solidFill>
              </a:rPr>
              <a:t>Does not exclude Diabetes</a:t>
            </a:r>
          </a:p>
        </p:txBody>
      </p:sp>
      <p:sp>
        <p:nvSpPr>
          <p:cNvPr id="34819" name="TextBox 2"/>
          <p:cNvSpPr txBox="1">
            <a:spLocks noChangeArrowheads="1"/>
          </p:cNvSpPr>
          <p:nvPr/>
        </p:nvSpPr>
        <p:spPr bwMode="auto">
          <a:xfrm>
            <a:off x="2024063" y="2714626"/>
            <a:ext cx="3357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GB" altLang="en-US">
                <a:solidFill>
                  <a:srgbClr val="FFFFFF"/>
                </a:solidFill>
              </a:rPr>
              <a:t>Hba1c 42 –47mmol/mol</a:t>
            </a:r>
          </a:p>
        </p:txBody>
      </p:sp>
      <p:sp>
        <p:nvSpPr>
          <p:cNvPr id="34820" name="TextBox 3"/>
          <p:cNvSpPr txBox="1">
            <a:spLocks noChangeArrowheads="1"/>
          </p:cNvSpPr>
          <p:nvPr/>
        </p:nvSpPr>
        <p:spPr bwMode="auto">
          <a:xfrm>
            <a:off x="2024064" y="4143376"/>
            <a:ext cx="32146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GB" altLang="en-US">
                <a:solidFill>
                  <a:srgbClr val="FFFFFF"/>
                </a:solidFill>
              </a:rPr>
              <a:t>Lifestyle changes &amp; monitor at least annually</a:t>
            </a:r>
          </a:p>
        </p:txBody>
      </p:sp>
      <p:sp>
        <p:nvSpPr>
          <p:cNvPr id="34821" name="TextBox 4"/>
          <p:cNvSpPr txBox="1">
            <a:spLocks noChangeArrowheads="1"/>
          </p:cNvSpPr>
          <p:nvPr/>
        </p:nvSpPr>
        <p:spPr bwMode="auto">
          <a:xfrm>
            <a:off x="7167563" y="3214689"/>
            <a:ext cx="2857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GB" altLang="en-US">
                <a:solidFill>
                  <a:srgbClr val="FFFFFF"/>
                </a:solidFill>
              </a:rPr>
              <a:t>Symptoms present exclude diabetes using conventional glucose tests</a:t>
            </a:r>
          </a:p>
        </p:txBody>
      </p:sp>
      <p:cxnSp>
        <p:nvCxnSpPr>
          <p:cNvPr id="34822" name="Straight Arrow Connector 6"/>
          <p:cNvCxnSpPr>
            <a:cxnSpLocks noChangeShapeType="1"/>
          </p:cNvCxnSpPr>
          <p:nvPr/>
        </p:nvCxnSpPr>
        <p:spPr bwMode="auto">
          <a:xfrm rot="5400000">
            <a:off x="3523457" y="2356644"/>
            <a:ext cx="714375" cy="1588"/>
          </a:xfrm>
          <a:prstGeom prst="straightConnector1">
            <a:avLst/>
          </a:prstGeom>
          <a:noFill/>
          <a:ln w="127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4823" name="Straight Arrow Connector 8"/>
          <p:cNvCxnSpPr>
            <a:cxnSpLocks noChangeShapeType="1"/>
          </p:cNvCxnSpPr>
          <p:nvPr/>
        </p:nvCxnSpPr>
        <p:spPr bwMode="auto">
          <a:xfrm rot="5400000">
            <a:off x="3094039" y="3643314"/>
            <a:ext cx="858837" cy="1587"/>
          </a:xfrm>
          <a:prstGeom prst="straightConnector1">
            <a:avLst/>
          </a:prstGeom>
          <a:noFill/>
          <a:ln w="127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4824" name="Straight Arrow Connector 10"/>
          <p:cNvCxnSpPr>
            <a:cxnSpLocks noChangeShapeType="1"/>
          </p:cNvCxnSpPr>
          <p:nvPr/>
        </p:nvCxnSpPr>
        <p:spPr bwMode="auto">
          <a:xfrm rot="16200000" flipH="1">
            <a:off x="7060407" y="2607470"/>
            <a:ext cx="1143000" cy="71437"/>
          </a:xfrm>
          <a:prstGeom prst="straightConnector1">
            <a:avLst/>
          </a:prstGeom>
          <a:noFill/>
          <a:ln w="127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27858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4294967295"/>
          </p:nvPr>
        </p:nvSpPr>
        <p:spPr>
          <a:xfrm>
            <a:off x="609600" y="1143000"/>
            <a:ext cx="10972800" cy="4953000"/>
          </a:xfrm>
        </p:spPr>
        <p:txBody>
          <a:bodyPr>
            <a:normAutofit fontScale="92500" lnSpcReduction="10000"/>
          </a:bodyPr>
          <a:lstStyle/>
          <a:p>
            <a:pPr>
              <a:spcBef>
                <a:spcPts val="1600"/>
              </a:spcBef>
            </a:pPr>
            <a:r>
              <a:rPr lang="en-US" dirty="0"/>
              <a:t>Blood glucose rather than A1C should be used to dx type 1 diabetes in symptomatic individuals.</a:t>
            </a:r>
            <a:r>
              <a:rPr lang="en-US" dirty="0">
                <a:solidFill>
                  <a:srgbClr val="FBE905"/>
                </a:solidFill>
              </a:rPr>
              <a:t> </a:t>
            </a:r>
            <a:r>
              <a:rPr lang="en-US" dirty="0">
                <a:solidFill>
                  <a:schemeClr val="accent6"/>
                </a:solidFill>
              </a:rPr>
              <a:t>E</a:t>
            </a:r>
          </a:p>
          <a:p>
            <a:pPr>
              <a:spcBef>
                <a:spcPts val="1600"/>
              </a:spcBef>
            </a:pPr>
            <a:r>
              <a:rPr lang="en-US" dirty="0"/>
              <a:t>Screening for type 1 diabetes with an antibody panel is recommended only in the setting of a clinical research study or in a first-degree family members of a </a:t>
            </a:r>
            <a:r>
              <a:rPr lang="en-US" dirty="0" err="1"/>
              <a:t>proband</a:t>
            </a:r>
            <a:r>
              <a:rPr lang="en-US" dirty="0"/>
              <a:t> with type 1 diabetes. </a:t>
            </a:r>
            <a:r>
              <a:rPr lang="en-US" dirty="0">
                <a:solidFill>
                  <a:srgbClr val="F79646"/>
                </a:solidFill>
              </a:rPr>
              <a:t>B</a:t>
            </a:r>
          </a:p>
          <a:p>
            <a:pPr algn="ctr">
              <a:spcBef>
                <a:spcPts val="1600"/>
              </a:spcBef>
              <a:buNone/>
            </a:pPr>
            <a:endParaRPr lang="en-US" dirty="0">
              <a:solidFill>
                <a:srgbClr val="FBE905"/>
              </a:solidFill>
            </a:endParaRPr>
          </a:p>
          <a:p>
            <a:pPr algn="ctr">
              <a:spcBef>
                <a:spcPts val="1600"/>
              </a:spcBef>
              <a:buNone/>
            </a:pPr>
            <a:r>
              <a:rPr lang="en-US" dirty="0">
                <a:solidFill>
                  <a:schemeClr val="accent6"/>
                </a:solidFill>
              </a:rPr>
              <a:t>www.DiabetesTrialNet.org</a:t>
            </a:r>
          </a:p>
          <a:p>
            <a:pPr>
              <a:spcBef>
                <a:spcPts val="1600"/>
              </a:spcBef>
            </a:pPr>
            <a:endParaRPr lang="en-US" dirty="0">
              <a:solidFill>
                <a:srgbClr val="FBE905"/>
              </a:solidFill>
            </a:endParaRPr>
          </a:p>
        </p:txBody>
      </p:sp>
      <p:sp>
        <p:nvSpPr>
          <p:cNvPr id="44035" name="Title 2"/>
          <p:cNvSpPr>
            <a:spLocks noGrp="1"/>
          </p:cNvSpPr>
          <p:nvPr>
            <p:ph type="title" idx="4294967295"/>
          </p:nvPr>
        </p:nvSpPr>
        <p:spPr>
          <a:xfrm>
            <a:off x="0" y="-152400"/>
            <a:ext cx="12192000" cy="1143000"/>
          </a:xfrm>
        </p:spPr>
        <p:txBody>
          <a:bodyPr>
            <a:normAutofit/>
          </a:bodyPr>
          <a:lstStyle/>
          <a:p>
            <a:r>
              <a:rPr lang="en-US" dirty="0"/>
              <a:t>Recommendations: Type 1 Diabetes</a:t>
            </a:r>
          </a:p>
        </p:txBody>
      </p:sp>
      <p:sp>
        <p:nvSpPr>
          <p:cNvPr id="7" name="TextBox 6"/>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Classification and diagnosis of diabetes. Diabetes Care 2017; 40 (Suppl. 1): S11-S24</a:t>
            </a:r>
          </a:p>
        </p:txBody>
      </p:sp>
    </p:spTree>
    <p:extLst>
      <p:ext uri="{BB962C8B-B14F-4D97-AF65-F5344CB8AC3E}">
        <p14:creationId xmlns:p14="http://schemas.microsoft.com/office/powerpoint/2010/main" val="2350973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a:bodyPr>
          <a:lstStyle/>
          <a:p>
            <a:pPr marL="91438" indent="0" algn="just">
              <a:buNone/>
            </a:pPr>
            <a:r>
              <a:rPr lang="en-US" dirty="0">
                <a:solidFill>
                  <a:schemeClr val="bg1"/>
                </a:solidFill>
              </a:rPr>
              <a:t>Diabetes mellitus (DM) The term diabetes mellitus describes a metabolic disorder of multiple </a:t>
            </a:r>
            <a:r>
              <a:rPr lang="en-US" dirty="0" err="1">
                <a:solidFill>
                  <a:schemeClr val="bg1"/>
                </a:solidFill>
              </a:rPr>
              <a:t>aetiology</a:t>
            </a:r>
            <a:r>
              <a:rPr lang="en-US" dirty="0">
                <a:solidFill>
                  <a:schemeClr val="bg1"/>
                </a:solidFill>
              </a:rPr>
              <a:t> characterized by chronic </a:t>
            </a:r>
            <a:r>
              <a:rPr lang="en-US" dirty="0" err="1">
                <a:solidFill>
                  <a:schemeClr val="bg1"/>
                </a:solidFill>
              </a:rPr>
              <a:t>hyperglycaemia</a:t>
            </a:r>
            <a:r>
              <a:rPr lang="en-US" dirty="0">
                <a:solidFill>
                  <a:schemeClr val="bg1"/>
                </a:solidFill>
              </a:rPr>
              <a:t> with disturbances of carbohydrate, fat and protein metabolism resulting from defects in insulin secretion, insulin action, or both.</a:t>
            </a:r>
          </a:p>
          <a:p>
            <a:endParaRPr lang="en-US" dirty="0"/>
          </a:p>
        </p:txBody>
      </p:sp>
    </p:spTree>
    <p:extLst>
      <p:ext uri="{BB962C8B-B14F-4D97-AF65-F5344CB8AC3E}">
        <p14:creationId xmlns:p14="http://schemas.microsoft.com/office/powerpoint/2010/main" val="214014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sz="3200" dirty="0" err="1"/>
              <a:t>Prediabetes</a:t>
            </a:r>
            <a:r>
              <a:rPr lang="en-GB" sz="3200" dirty="0"/>
              <a:t>: Impaired glucose tolerance and impaired fasting glucose </a:t>
            </a:r>
            <a:br>
              <a:rPr lang="en-GB" sz="3200" dirty="0"/>
            </a:br>
            <a:endParaRPr lang="en-GB" sz="3200" dirty="0"/>
          </a:p>
        </p:txBody>
      </p:sp>
      <p:sp>
        <p:nvSpPr>
          <p:cNvPr id="2" name="Content Placeholder 1"/>
          <p:cNvSpPr>
            <a:spLocks noGrp="1"/>
          </p:cNvSpPr>
          <p:nvPr>
            <p:ph idx="1"/>
          </p:nvPr>
        </p:nvSpPr>
        <p:spPr>
          <a:xfrm>
            <a:off x="156410" y="1285876"/>
            <a:ext cx="12035589" cy="5000625"/>
          </a:xfrm>
        </p:spPr>
        <p:txBody>
          <a:bodyPr>
            <a:normAutofit fontScale="85000" lnSpcReduction="20000"/>
          </a:bodyPr>
          <a:lstStyle/>
          <a:p>
            <a:pPr marL="109728" indent="0" fontAlgn="auto">
              <a:spcAft>
                <a:spcPts val="0"/>
              </a:spcAft>
              <a:buNone/>
              <a:defRPr/>
            </a:pPr>
            <a:r>
              <a:rPr lang="en-GB" sz="3300" dirty="0" err="1"/>
              <a:t>Prediabetes</a:t>
            </a:r>
            <a:r>
              <a:rPr lang="en-GB" sz="3300" dirty="0"/>
              <a:t> is a term used to distinguish people who are at increased risk of developing diabetes. People with </a:t>
            </a:r>
            <a:r>
              <a:rPr lang="en-GB" sz="3300" dirty="0" err="1"/>
              <a:t>prediabetes</a:t>
            </a:r>
            <a:r>
              <a:rPr lang="en-GB" sz="3300" dirty="0"/>
              <a:t> have impaired fasting glucose (IFG) or impaired glucose tolerance (IGT). Some people may have both IFG and IGT. </a:t>
            </a:r>
          </a:p>
          <a:p>
            <a:pPr marL="365760" indent="-256032" fontAlgn="auto">
              <a:spcAft>
                <a:spcPts val="0"/>
              </a:spcAft>
              <a:buFont typeface="Wingdings 3"/>
              <a:buChar char=""/>
              <a:defRPr/>
            </a:pPr>
            <a:endParaRPr lang="en-GB" sz="3300" dirty="0"/>
          </a:p>
          <a:p>
            <a:pPr marL="109728" indent="0" fontAlgn="auto">
              <a:spcAft>
                <a:spcPts val="0"/>
              </a:spcAft>
              <a:buNone/>
              <a:defRPr/>
            </a:pPr>
            <a:r>
              <a:rPr lang="en-GB" sz="3300" dirty="0"/>
              <a:t>IFG is a condition in which the fasting blood sugar level is elevated (100 to 125 milligrams per decilitre or mg/</a:t>
            </a:r>
            <a:r>
              <a:rPr lang="en-GB" sz="3300" dirty="0" err="1"/>
              <a:t>dL</a:t>
            </a:r>
            <a:r>
              <a:rPr lang="en-GB" sz="3300" dirty="0"/>
              <a:t>) after an overnight fast but is not high enough to be classified as diabetes. </a:t>
            </a:r>
          </a:p>
          <a:p>
            <a:pPr marL="365760" indent="-256032" fontAlgn="auto">
              <a:spcAft>
                <a:spcPts val="0"/>
              </a:spcAft>
              <a:buFont typeface="Wingdings 3"/>
              <a:buChar char=""/>
              <a:defRPr/>
            </a:pPr>
            <a:endParaRPr lang="en-GB" sz="3300" dirty="0"/>
          </a:p>
          <a:p>
            <a:pPr marL="109728" indent="0" fontAlgn="auto">
              <a:spcAft>
                <a:spcPts val="0"/>
              </a:spcAft>
              <a:buNone/>
              <a:defRPr/>
            </a:pPr>
            <a:r>
              <a:rPr lang="en-GB" sz="3300" dirty="0"/>
              <a:t>IGT is a condition in which the blood sugar level is elevated (140 to 199 mg/</a:t>
            </a:r>
            <a:r>
              <a:rPr lang="en-GB" sz="3300" dirty="0" err="1"/>
              <a:t>dL</a:t>
            </a:r>
            <a:r>
              <a:rPr lang="en-GB" sz="3300" dirty="0"/>
              <a:t> after a 2-hour oral glucose tolerance test), but is not high enough to be classified as diabetes. </a:t>
            </a:r>
          </a:p>
          <a:p>
            <a:pPr marL="365760" indent="-256032" fontAlgn="auto">
              <a:spcAft>
                <a:spcPts val="0"/>
              </a:spcAft>
              <a:buNone/>
              <a:defRPr/>
            </a:pPr>
            <a:endParaRPr lang="en-GB" sz="3300" dirty="0"/>
          </a:p>
          <a:p>
            <a:pPr marL="365760" indent="-256032" fontAlgn="auto">
              <a:spcAft>
                <a:spcPts val="0"/>
              </a:spcAft>
              <a:buFont typeface="Wingdings 3"/>
              <a:buChar char=""/>
              <a:defRPr/>
            </a:pPr>
            <a:endParaRPr lang="en-GB" dirty="0"/>
          </a:p>
        </p:txBody>
      </p:sp>
    </p:spTree>
    <p:extLst>
      <p:ext uri="{BB962C8B-B14F-4D97-AF65-F5344CB8AC3E}">
        <p14:creationId xmlns:p14="http://schemas.microsoft.com/office/powerpoint/2010/main" val="3282317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4294967295"/>
          </p:nvPr>
        </p:nvSpPr>
        <p:spPr>
          <a:xfrm>
            <a:off x="609600" y="1143000"/>
            <a:ext cx="10972800" cy="4953000"/>
          </a:xfrm>
        </p:spPr>
        <p:txBody>
          <a:bodyPr>
            <a:normAutofit fontScale="85000" lnSpcReduction="20000"/>
          </a:bodyPr>
          <a:lstStyle/>
          <a:p>
            <a:pPr>
              <a:spcBef>
                <a:spcPts val="1600"/>
              </a:spcBef>
            </a:pPr>
            <a:r>
              <a:rPr lang="en-US" dirty="0"/>
              <a:t>Screening for prediabetes with an informal assessment of risk factors or validated tools should be considered in asymptomatic adults. </a:t>
            </a:r>
            <a:r>
              <a:rPr lang="en-US" dirty="0">
                <a:solidFill>
                  <a:srgbClr val="F79646"/>
                </a:solidFill>
              </a:rPr>
              <a:t>B</a:t>
            </a:r>
          </a:p>
          <a:p>
            <a:pPr>
              <a:spcBef>
                <a:spcPts val="1600"/>
              </a:spcBef>
            </a:pPr>
            <a:r>
              <a:rPr lang="en-US" dirty="0"/>
              <a:t>Testing should begin at age 45 for all people. </a:t>
            </a:r>
            <a:r>
              <a:rPr lang="en-US" dirty="0">
                <a:solidFill>
                  <a:schemeClr val="accent6"/>
                </a:solidFill>
              </a:rPr>
              <a:t>B</a:t>
            </a:r>
          </a:p>
          <a:p>
            <a:pPr>
              <a:spcBef>
                <a:spcPts val="1600"/>
              </a:spcBef>
            </a:pPr>
            <a:r>
              <a:rPr lang="en-US" dirty="0"/>
              <a:t>Consider testing for </a:t>
            </a:r>
            <a:r>
              <a:rPr lang="en-US" dirty="0" err="1"/>
              <a:t>prediabetes</a:t>
            </a:r>
            <a:r>
              <a:rPr lang="en-US" dirty="0"/>
              <a:t> in asymptomatic adults of any age w/ BMI ≥25 kg/m2 or ≥23 kg/m2 (in Asian Americans) who have 1 or more </a:t>
            </a:r>
            <a:r>
              <a:rPr lang="en-US" dirty="0" err="1"/>
              <a:t>add’l</a:t>
            </a:r>
            <a:r>
              <a:rPr lang="en-US" dirty="0"/>
              <a:t> risk factors for diabetes. </a:t>
            </a:r>
            <a:r>
              <a:rPr lang="en-US" dirty="0">
                <a:solidFill>
                  <a:schemeClr val="accent6"/>
                </a:solidFill>
              </a:rPr>
              <a:t>B</a:t>
            </a:r>
          </a:p>
          <a:p>
            <a:pPr>
              <a:spcBef>
                <a:spcPts val="1600"/>
              </a:spcBef>
            </a:pPr>
            <a:r>
              <a:rPr lang="en-US" dirty="0"/>
              <a:t>If tests are normal, repeat at a minimum of 3-year intervals. </a:t>
            </a:r>
            <a:r>
              <a:rPr lang="en-US" dirty="0">
                <a:solidFill>
                  <a:schemeClr val="accent6"/>
                </a:solidFill>
              </a:rPr>
              <a:t>C</a:t>
            </a:r>
          </a:p>
        </p:txBody>
      </p:sp>
      <p:sp>
        <p:nvSpPr>
          <p:cNvPr id="40963" name="Title 2"/>
          <p:cNvSpPr>
            <a:spLocks noGrp="1"/>
          </p:cNvSpPr>
          <p:nvPr>
            <p:ph type="title" idx="4294967295"/>
          </p:nvPr>
        </p:nvSpPr>
        <p:spPr/>
        <p:txBody>
          <a:bodyPr/>
          <a:lstStyle/>
          <a:p>
            <a:r>
              <a:rPr lang="en-US" sz="4667"/>
              <a:t>Recommendations: Prediabetes</a:t>
            </a: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Classification and diagnosis of diabetes. Diabetes Care 2017; 40 (Suppl. 1): S11-S24</a:t>
            </a:r>
          </a:p>
        </p:txBody>
      </p:sp>
    </p:spTree>
    <p:extLst>
      <p:ext uri="{BB962C8B-B14F-4D97-AF65-F5344CB8AC3E}">
        <p14:creationId xmlns:p14="http://schemas.microsoft.com/office/powerpoint/2010/main" val="2505920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4294967295"/>
          </p:nvPr>
        </p:nvSpPr>
        <p:spPr>
          <a:xfrm>
            <a:off x="609600" y="1143000"/>
            <a:ext cx="10972800" cy="4953000"/>
          </a:xfrm>
        </p:spPr>
        <p:txBody>
          <a:bodyPr/>
          <a:lstStyle/>
          <a:p>
            <a:pPr>
              <a:spcBef>
                <a:spcPts val="1600"/>
              </a:spcBef>
            </a:pPr>
            <a:r>
              <a:rPr lang="en-US" dirty="0"/>
              <a:t>FPG, 2-h PG after 75-g OGTT, and A1C, are equally appropriate for </a:t>
            </a:r>
            <a:r>
              <a:rPr lang="en-US" dirty="0" err="1"/>
              <a:t>prediabetes</a:t>
            </a:r>
            <a:r>
              <a:rPr lang="en-US" dirty="0"/>
              <a:t> testing. </a:t>
            </a:r>
            <a:r>
              <a:rPr lang="en-US" dirty="0">
                <a:solidFill>
                  <a:schemeClr val="accent6"/>
                </a:solidFill>
              </a:rPr>
              <a:t>B</a:t>
            </a:r>
          </a:p>
          <a:p>
            <a:pPr>
              <a:spcBef>
                <a:spcPts val="1600"/>
              </a:spcBef>
            </a:pPr>
            <a:r>
              <a:rPr lang="en-US" dirty="0"/>
              <a:t>In patients with </a:t>
            </a:r>
            <a:r>
              <a:rPr lang="en-US" dirty="0" err="1"/>
              <a:t>prediabetes</a:t>
            </a:r>
            <a:r>
              <a:rPr lang="en-US" dirty="0"/>
              <a:t>, identify and, if appropriate, treat other CVD risk factors. </a:t>
            </a:r>
            <a:r>
              <a:rPr lang="en-US" dirty="0">
                <a:solidFill>
                  <a:schemeClr val="accent6"/>
                </a:solidFill>
              </a:rPr>
              <a:t>B</a:t>
            </a:r>
          </a:p>
          <a:p>
            <a:pPr>
              <a:spcBef>
                <a:spcPts val="1600"/>
              </a:spcBef>
            </a:pPr>
            <a:r>
              <a:rPr lang="en-US" dirty="0"/>
              <a:t>Consider </a:t>
            </a:r>
            <a:r>
              <a:rPr lang="en-US" dirty="0" err="1"/>
              <a:t>prediabetes</a:t>
            </a:r>
            <a:r>
              <a:rPr lang="en-US" dirty="0"/>
              <a:t> testing in overweight/obese children and adolescents with 2 or more </a:t>
            </a:r>
            <a:r>
              <a:rPr lang="en-US" dirty="0" err="1"/>
              <a:t>add’l</a:t>
            </a:r>
            <a:r>
              <a:rPr lang="en-US" dirty="0"/>
              <a:t> diabetes risk factors. </a:t>
            </a:r>
            <a:r>
              <a:rPr lang="en-US" dirty="0">
                <a:solidFill>
                  <a:schemeClr val="accent6"/>
                </a:solidFill>
              </a:rPr>
              <a:t>E</a:t>
            </a:r>
          </a:p>
        </p:txBody>
      </p:sp>
      <p:sp>
        <p:nvSpPr>
          <p:cNvPr id="41987" name="Title 2"/>
          <p:cNvSpPr>
            <a:spLocks noGrp="1"/>
          </p:cNvSpPr>
          <p:nvPr>
            <p:ph type="title" idx="4294967295"/>
          </p:nvPr>
        </p:nvSpPr>
        <p:spPr/>
        <p:txBody>
          <a:bodyPr/>
          <a:lstStyle/>
          <a:p>
            <a:r>
              <a:rPr lang="en-US" sz="4667" dirty="0"/>
              <a:t>Recommendations: </a:t>
            </a:r>
            <a:r>
              <a:rPr lang="en-US" sz="4667" dirty="0" err="1"/>
              <a:t>Prediabetes</a:t>
            </a:r>
            <a:r>
              <a:rPr lang="en-US" sz="4667" dirty="0"/>
              <a:t> (2)</a:t>
            </a: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Classification and diagnosis of diabetes. Diabetes Care 2017; 40 (Suppl. 1): S11-S24</a:t>
            </a:r>
          </a:p>
        </p:txBody>
      </p:sp>
    </p:spTree>
    <p:extLst>
      <p:ext uri="{BB962C8B-B14F-4D97-AF65-F5344CB8AC3E}">
        <p14:creationId xmlns:p14="http://schemas.microsoft.com/office/powerpoint/2010/main" val="3152011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Content Placeholder 3"/>
          <p:cNvGraphicFramePr>
            <a:graphicFrameLocks noGrp="1"/>
          </p:cNvGraphicFramePr>
          <p:nvPr>
            <p:ph idx="4294967295"/>
            <p:extLst/>
          </p:nvPr>
        </p:nvGraphicFramePr>
        <p:xfrm>
          <a:off x="609600" y="1143001"/>
          <a:ext cx="10972800" cy="4226905"/>
        </p:xfrm>
        <a:graphic>
          <a:graphicData uri="http://schemas.openxmlformats.org/drawingml/2006/table">
            <a:tbl>
              <a:tblPr/>
              <a:tblGrid>
                <a:gridCol w="10972800">
                  <a:extLst>
                    <a:ext uri="{9D8B030D-6E8A-4147-A177-3AD203B41FA5}">
                      <a16:colId xmlns:a16="http://schemas.microsoft.com/office/drawing/2014/main" val="20000"/>
                    </a:ext>
                  </a:extLst>
                </a:gridCol>
              </a:tblGrid>
              <a:tr h="169673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3700" b="0" i="0" u="none" strike="noStrike" cap="none" normalizeH="0" baseline="0" dirty="0">
                          <a:ln>
                            <a:noFill/>
                          </a:ln>
                          <a:solidFill>
                            <a:schemeClr val="bg1"/>
                          </a:solidFill>
                          <a:effectLst/>
                          <a:latin typeface="Helvetica" pitchFamily="34" charset="0"/>
                          <a:cs typeface="Arial" pitchFamily="34" charset="0"/>
                        </a:rPr>
                        <a:t>FPG 100–125 mg/</a:t>
                      </a:r>
                      <a:r>
                        <a:rPr kumimoji="0" lang="en-US" sz="3700" b="0" i="0" u="none" strike="noStrike" cap="none" normalizeH="0" baseline="0" dirty="0" err="1">
                          <a:ln>
                            <a:noFill/>
                          </a:ln>
                          <a:solidFill>
                            <a:schemeClr val="bg1"/>
                          </a:solidFill>
                          <a:effectLst/>
                          <a:latin typeface="Helvetica" pitchFamily="34" charset="0"/>
                          <a:cs typeface="Arial" pitchFamily="34" charset="0"/>
                        </a:rPr>
                        <a:t>dL</a:t>
                      </a:r>
                      <a:r>
                        <a:rPr kumimoji="0" lang="en-US" sz="3700" b="0" i="0" u="none" strike="noStrike" cap="none" normalizeH="0" baseline="0" dirty="0">
                          <a:ln>
                            <a:noFill/>
                          </a:ln>
                          <a:solidFill>
                            <a:schemeClr val="bg1"/>
                          </a:solidFill>
                          <a:effectLst/>
                          <a:latin typeface="Helvetica" pitchFamily="34" charset="0"/>
                          <a:cs typeface="Arial" pitchFamily="34" charset="0"/>
                        </a:rPr>
                        <a:t> </a:t>
                      </a:r>
                      <a:br>
                        <a:rPr kumimoji="0" lang="en-US" sz="3700" b="0" i="0" u="none" strike="noStrike" cap="none" normalizeH="0" baseline="0" dirty="0">
                          <a:ln>
                            <a:noFill/>
                          </a:ln>
                          <a:solidFill>
                            <a:schemeClr val="bg1"/>
                          </a:solidFill>
                          <a:effectLst/>
                          <a:latin typeface="Helvetica" pitchFamily="34" charset="0"/>
                          <a:cs typeface="Arial" pitchFamily="34" charset="0"/>
                        </a:rPr>
                      </a:br>
                      <a:r>
                        <a:rPr kumimoji="0" lang="en-US" sz="3700" b="0" i="0" u="none" strike="noStrike" cap="none" normalizeH="0" baseline="0" dirty="0">
                          <a:ln>
                            <a:noFill/>
                          </a:ln>
                          <a:solidFill>
                            <a:schemeClr val="bg1"/>
                          </a:solidFill>
                          <a:effectLst/>
                          <a:latin typeface="Helvetica" pitchFamily="34" charset="0"/>
                          <a:cs typeface="Arial" pitchFamily="34" charset="0"/>
                        </a:rPr>
                        <a:t>(5.6–6.9 </a:t>
                      </a:r>
                      <a:r>
                        <a:rPr kumimoji="0" lang="en-US" sz="3700" b="0" i="0" u="none" strike="noStrike" cap="none" normalizeH="0" baseline="0" dirty="0" err="1">
                          <a:ln>
                            <a:noFill/>
                          </a:ln>
                          <a:solidFill>
                            <a:schemeClr val="bg1"/>
                          </a:solidFill>
                          <a:effectLst/>
                          <a:latin typeface="Helvetica" pitchFamily="34" charset="0"/>
                          <a:cs typeface="Arial" pitchFamily="34" charset="0"/>
                        </a:rPr>
                        <a:t>mmol</a:t>
                      </a:r>
                      <a:r>
                        <a:rPr kumimoji="0" lang="en-US" sz="3700" b="0" i="0" u="none" strike="noStrike" cap="none" normalizeH="0" baseline="0" dirty="0">
                          <a:ln>
                            <a:noFill/>
                          </a:ln>
                          <a:solidFill>
                            <a:schemeClr val="bg1"/>
                          </a:solidFill>
                          <a:effectLst/>
                          <a:latin typeface="Helvetica" pitchFamily="34" charset="0"/>
                          <a:cs typeface="Arial" pitchFamily="34" charset="0"/>
                        </a:rPr>
                        <a:t>/L): IFG</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sz="2400" b="1" i="1" u="none" strike="noStrike" cap="none" normalizeH="0" baseline="0" dirty="0">
                          <a:ln>
                            <a:noFill/>
                          </a:ln>
                          <a:solidFill>
                            <a:schemeClr val="accent6"/>
                          </a:solidFill>
                          <a:effectLst/>
                          <a:latin typeface="Helvetica" pitchFamily="34" charset="0"/>
                          <a:cs typeface="Arial" pitchFamily="34" charset="0"/>
                        </a:rPr>
                        <a:t>OR</a:t>
                      </a:r>
                    </a:p>
                  </a:txBody>
                  <a:tcPr marL="128116" marR="128116" marT="45727" marB="4572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69673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3700" b="0" i="0" u="none" strike="noStrike" cap="none" normalizeH="0" baseline="0" dirty="0">
                          <a:ln>
                            <a:noFill/>
                          </a:ln>
                          <a:solidFill>
                            <a:schemeClr val="bg1"/>
                          </a:solidFill>
                          <a:effectLst/>
                          <a:latin typeface="Helvetica" pitchFamily="34" charset="0"/>
                          <a:cs typeface="Arial" pitchFamily="34" charset="0"/>
                        </a:rPr>
                        <a:t>2-h plasma glucose 140–199 mg/</a:t>
                      </a:r>
                      <a:r>
                        <a:rPr kumimoji="0" lang="en-US" sz="3700" b="0" i="0" u="none" strike="noStrike" cap="none" normalizeH="0" baseline="0" dirty="0" err="1">
                          <a:ln>
                            <a:noFill/>
                          </a:ln>
                          <a:solidFill>
                            <a:schemeClr val="bg1"/>
                          </a:solidFill>
                          <a:effectLst/>
                          <a:latin typeface="Helvetica" pitchFamily="34" charset="0"/>
                          <a:cs typeface="Arial" pitchFamily="34" charset="0"/>
                        </a:rPr>
                        <a:t>dL</a:t>
                      </a:r>
                      <a:r>
                        <a:rPr kumimoji="0" lang="en-US" sz="3700" b="0" i="0" u="none" strike="noStrike" cap="none" normalizeH="0" baseline="0" dirty="0">
                          <a:ln>
                            <a:noFill/>
                          </a:ln>
                          <a:solidFill>
                            <a:schemeClr val="bg1"/>
                          </a:solidFill>
                          <a:effectLst/>
                          <a:latin typeface="Helvetica" pitchFamily="34" charset="0"/>
                          <a:cs typeface="Arial" pitchFamily="34" charset="0"/>
                        </a:rPr>
                        <a:t> (7.8–11.0 </a:t>
                      </a:r>
                      <a:r>
                        <a:rPr kumimoji="0" lang="en-US" sz="3700" b="0" i="0" u="none" strike="noStrike" cap="none" normalizeH="0" baseline="0" dirty="0" err="1">
                          <a:ln>
                            <a:noFill/>
                          </a:ln>
                          <a:solidFill>
                            <a:schemeClr val="bg1"/>
                          </a:solidFill>
                          <a:effectLst/>
                          <a:latin typeface="Helvetica" pitchFamily="34" charset="0"/>
                          <a:cs typeface="Arial" pitchFamily="34" charset="0"/>
                        </a:rPr>
                        <a:t>mmol</a:t>
                      </a:r>
                      <a:r>
                        <a:rPr kumimoji="0" lang="en-US" sz="3700" b="0" i="0" u="none" strike="noStrike" cap="none" normalizeH="0" baseline="0" dirty="0">
                          <a:ln>
                            <a:noFill/>
                          </a:ln>
                          <a:solidFill>
                            <a:schemeClr val="bg1"/>
                          </a:solidFill>
                          <a:effectLst/>
                          <a:latin typeface="Helvetica" pitchFamily="34" charset="0"/>
                          <a:cs typeface="Arial" pitchFamily="34" charset="0"/>
                        </a:rPr>
                        <a:t>/L): IGT</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sz="2400" b="1" i="1" u="none" strike="noStrike" cap="none" normalizeH="0" baseline="0" dirty="0">
                          <a:ln>
                            <a:noFill/>
                          </a:ln>
                          <a:solidFill>
                            <a:schemeClr val="accent6"/>
                          </a:solidFill>
                          <a:effectLst/>
                          <a:latin typeface="Helvetica" pitchFamily="34" charset="0"/>
                          <a:cs typeface="Arial" pitchFamily="34" charset="0"/>
                        </a:rPr>
                        <a:t>OR</a:t>
                      </a:r>
                    </a:p>
                  </a:txBody>
                  <a:tcPr marL="128116" marR="128116" marT="45727" marB="4572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8334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700" b="1" i="0" u="none" strike="noStrike" cap="none" normalizeH="0" baseline="0" dirty="0">
                          <a:ln>
                            <a:noFill/>
                          </a:ln>
                          <a:solidFill>
                            <a:schemeClr val="bg1"/>
                          </a:solidFill>
                          <a:effectLst/>
                          <a:latin typeface="Helvetica" pitchFamily="34" charset="0"/>
                          <a:cs typeface="Arial" pitchFamily="34" charset="0"/>
                        </a:rPr>
                        <a:t>A1C 5.7–6.4%</a:t>
                      </a:r>
                    </a:p>
                  </a:txBody>
                  <a:tcPr marL="128116" marR="128116" marT="45727" marB="4572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3014" name="Title 1"/>
          <p:cNvSpPr>
            <a:spLocks noGrp="1"/>
          </p:cNvSpPr>
          <p:nvPr>
            <p:ph type="title" idx="4294967295"/>
          </p:nvPr>
        </p:nvSpPr>
        <p:spPr/>
        <p:txBody>
          <a:bodyPr/>
          <a:lstStyle/>
          <a:p>
            <a:r>
              <a:rPr lang="en-US"/>
              <a:t>Prediabetes*</a:t>
            </a:r>
          </a:p>
        </p:txBody>
      </p:sp>
      <p:sp>
        <p:nvSpPr>
          <p:cNvPr id="43015" name="Rectangle 1"/>
          <p:cNvSpPr>
            <a:spLocks noChangeArrowheads="1"/>
          </p:cNvSpPr>
          <p:nvPr/>
        </p:nvSpPr>
        <p:spPr bwMode="auto">
          <a:xfrm>
            <a:off x="609600" y="5301399"/>
            <a:ext cx="1097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1219170" eaLnBrk="0" hangingPunct="0">
              <a:spcAft>
                <a:spcPts val="800"/>
              </a:spcAft>
            </a:pPr>
            <a:r>
              <a:rPr lang="en-US" sz="2400" b="1" dirty="0">
                <a:solidFill>
                  <a:prstClr val="white"/>
                </a:solidFill>
                <a:latin typeface="Verdana" pitchFamily="34" charset="0"/>
                <a:cs typeface="Times New Roman" pitchFamily="18" charset="0"/>
              </a:rPr>
              <a:t>* </a:t>
            </a:r>
            <a:r>
              <a:rPr lang="en-US" sz="2400" dirty="0">
                <a:solidFill>
                  <a:prstClr val="white"/>
                </a:solidFill>
                <a:latin typeface="Helvetica" pitchFamily="34" charset="0"/>
                <a:cs typeface="Times New Roman" pitchFamily="18" charset="0"/>
              </a:rPr>
              <a:t>For all three tests, risk is continuous, extending below the lower limit of a range and becoming disproportionately greater at higher ends of the range.</a:t>
            </a:r>
          </a:p>
        </p:txBody>
      </p:sp>
      <p:sp>
        <p:nvSpPr>
          <p:cNvPr id="6" name="TextBox 5"/>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Classification and diagnosis of diabetes. Diabetes Care 2017; 40 (Suppl. 1): S11-S24</a:t>
            </a:r>
          </a:p>
        </p:txBody>
      </p:sp>
    </p:spTree>
    <p:extLst>
      <p:ext uri="{BB962C8B-B14F-4D97-AF65-F5344CB8AC3E}">
        <p14:creationId xmlns:p14="http://schemas.microsoft.com/office/powerpoint/2010/main" val="447756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4294967295"/>
          </p:nvPr>
        </p:nvSpPr>
        <p:spPr>
          <a:xfrm>
            <a:off x="609600" y="1143000"/>
            <a:ext cx="10972800" cy="4953000"/>
          </a:xfrm>
        </p:spPr>
        <p:txBody>
          <a:bodyPr>
            <a:normAutofit fontScale="85000" lnSpcReduction="10000"/>
          </a:bodyPr>
          <a:lstStyle/>
          <a:p>
            <a:pPr>
              <a:spcBef>
                <a:spcPts val="1600"/>
              </a:spcBef>
            </a:pPr>
            <a:r>
              <a:rPr lang="en-US" dirty="0"/>
              <a:t>Screening for type 2 diabetes with an informal assessment of risk factors or validated tools should be considered in asymptomatic adults. </a:t>
            </a:r>
            <a:r>
              <a:rPr lang="en-US" dirty="0">
                <a:solidFill>
                  <a:srgbClr val="F79646"/>
                </a:solidFill>
              </a:rPr>
              <a:t>B</a:t>
            </a:r>
            <a:endParaRPr lang="en-US" dirty="0"/>
          </a:p>
          <a:p>
            <a:pPr>
              <a:spcBef>
                <a:spcPts val="1600"/>
              </a:spcBef>
            </a:pPr>
            <a:r>
              <a:rPr lang="en-US" dirty="0"/>
              <a:t>Consider testing in asymptomatic adults of any age with BMI ≥25 kg/m</a:t>
            </a:r>
            <a:r>
              <a:rPr lang="en-US" baseline="30000" dirty="0"/>
              <a:t>2</a:t>
            </a:r>
            <a:r>
              <a:rPr lang="en-US" dirty="0"/>
              <a:t> or ≥23 kg/m</a:t>
            </a:r>
            <a:r>
              <a:rPr lang="en-US" baseline="30000" dirty="0"/>
              <a:t>2</a:t>
            </a:r>
            <a:r>
              <a:rPr lang="en-US" dirty="0"/>
              <a:t> in Asian Americans who have 1 or more </a:t>
            </a:r>
            <a:r>
              <a:rPr lang="en-US" dirty="0" err="1"/>
              <a:t>add’l</a:t>
            </a:r>
            <a:r>
              <a:rPr lang="en-US" dirty="0"/>
              <a:t> </a:t>
            </a:r>
            <a:r>
              <a:rPr lang="en-US" dirty="0" err="1"/>
              <a:t>dm</a:t>
            </a:r>
            <a:r>
              <a:rPr lang="en-US" dirty="0"/>
              <a:t> risk factors. </a:t>
            </a:r>
            <a:r>
              <a:rPr lang="en-US" dirty="0">
                <a:solidFill>
                  <a:schemeClr val="accent6"/>
                </a:solidFill>
              </a:rPr>
              <a:t>B</a:t>
            </a:r>
          </a:p>
          <a:p>
            <a:pPr>
              <a:spcBef>
                <a:spcPts val="1600"/>
              </a:spcBef>
            </a:pPr>
            <a:r>
              <a:rPr lang="en-US" dirty="0"/>
              <a:t>For all patients, testing should begin at age 45 years. </a:t>
            </a:r>
            <a:r>
              <a:rPr lang="en-US" dirty="0">
                <a:solidFill>
                  <a:schemeClr val="accent6"/>
                </a:solidFill>
              </a:rPr>
              <a:t>B</a:t>
            </a:r>
          </a:p>
          <a:p>
            <a:pPr>
              <a:spcBef>
                <a:spcPts val="1600"/>
              </a:spcBef>
            </a:pPr>
            <a:r>
              <a:rPr lang="en-US" dirty="0"/>
              <a:t>If tests are normal, repeat testing carried out at a minimum of 3-year intervals is reasonable. </a:t>
            </a:r>
            <a:r>
              <a:rPr lang="en-US" dirty="0">
                <a:solidFill>
                  <a:schemeClr val="accent6"/>
                </a:solidFill>
              </a:rPr>
              <a:t>C</a:t>
            </a:r>
          </a:p>
        </p:txBody>
      </p:sp>
      <p:sp>
        <p:nvSpPr>
          <p:cNvPr id="45059" name="Title 2"/>
          <p:cNvSpPr>
            <a:spLocks noGrp="1"/>
          </p:cNvSpPr>
          <p:nvPr>
            <p:ph type="title" idx="4294967295"/>
          </p:nvPr>
        </p:nvSpPr>
        <p:spPr>
          <a:xfrm>
            <a:off x="0" y="-152400"/>
            <a:ext cx="12192000" cy="1143000"/>
          </a:xfrm>
        </p:spPr>
        <p:txBody>
          <a:bodyPr>
            <a:normAutofit/>
          </a:bodyPr>
          <a:lstStyle/>
          <a:p>
            <a:r>
              <a:rPr lang="en-US" sz="4133" dirty="0"/>
              <a:t>Recommendations: Testing for Type 2 Diabetes</a:t>
            </a: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Classification and diagnosis of diabetes. Diabetes Care 2017; 40 (Suppl. 1): S11-S24</a:t>
            </a:r>
          </a:p>
        </p:txBody>
      </p:sp>
    </p:spTree>
    <p:extLst>
      <p:ext uri="{BB962C8B-B14F-4D97-AF65-F5344CB8AC3E}">
        <p14:creationId xmlns:p14="http://schemas.microsoft.com/office/powerpoint/2010/main" val="2274272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4294967295"/>
          </p:nvPr>
        </p:nvSpPr>
        <p:spPr>
          <a:xfrm>
            <a:off x="609600" y="1143000"/>
            <a:ext cx="10972800" cy="4953000"/>
          </a:xfrm>
        </p:spPr>
        <p:txBody>
          <a:bodyPr/>
          <a:lstStyle/>
          <a:p>
            <a:pPr>
              <a:spcBef>
                <a:spcPts val="1600"/>
              </a:spcBef>
            </a:pPr>
            <a:r>
              <a:rPr lang="en-US" dirty="0"/>
              <a:t>FPG, 2-h PG after 75-g OGTT, and the A1C are equally appropriate. </a:t>
            </a:r>
            <a:r>
              <a:rPr lang="en-US" dirty="0">
                <a:solidFill>
                  <a:schemeClr val="accent6"/>
                </a:solidFill>
              </a:rPr>
              <a:t>B</a:t>
            </a:r>
          </a:p>
          <a:p>
            <a:pPr>
              <a:spcBef>
                <a:spcPts val="1600"/>
              </a:spcBef>
            </a:pPr>
            <a:r>
              <a:rPr lang="en-US" dirty="0"/>
              <a:t>In patients with diabetes, identify and, if appropriate, treat other CVD risk factors. </a:t>
            </a:r>
            <a:r>
              <a:rPr lang="en-US" dirty="0">
                <a:solidFill>
                  <a:schemeClr val="accent6"/>
                </a:solidFill>
              </a:rPr>
              <a:t>B</a:t>
            </a:r>
          </a:p>
          <a:p>
            <a:pPr>
              <a:spcBef>
                <a:spcPts val="1600"/>
              </a:spcBef>
            </a:pPr>
            <a:r>
              <a:rPr lang="en-US" dirty="0"/>
              <a:t>Consider testing for T2DM in overweight/obese children and adolescents with 2 or more </a:t>
            </a:r>
            <a:r>
              <a:rPr lang="en-US" dirty="0" err="1"/>
              <a:t>add’l</a:t>
            </a:r>
            <a:r>
              <a:rPr lang="en-US" dirty="0"/>
              <a:t> diabetes risk factors. </a:t>
            </a:r>
            <a:r>
              <a:rPr lang="en-US" dirty="0">
                <a:solidFill>
                  <a:schemeClr val="accent6"/>
                </a:solidFill>
              </a:rPr>
              <a:t>E</a:t>
            </a:r>
          </a:p>
          <a:p>
            <a:pPr>
              <a:spcBef>
                <a:spcPts val="1600"/>
              </a:spcBef>
            </a:pPr>
            <a:endParaRPr lang="en-US" dirty="0">
              <a:solidFill>
                <a:srgbClr val="FBE905"/>
              </a:solidFill>
            </a:endParaRPr>
          </a:p>
        </p:txBody>
      </p:sp>
      <p:sp>
        <p:nvSpPr>
          <p:cNvPr id="46083" name="Title 2"/>
          <p:cNvSpPr>
            <a:spLocks noGrp="1"/>
          </p:cNvSpPr>
          <p:nvPr>
            <p:ph type="title" idx="4294967295"/>
          </p:nvPr>
        </p:nvSpPr>
        <p:spPr>
          <a:xfrm>
            <a:off x="0" y="-152400"/>
            <a:ext cx="12192000" cy="1143000"/>
          </a:xfrm>
        </p:spPr>
        <p:txBody>
          <a:bodyPr>
            <a:noAutofit/>
          </a:bodyPr>
          <a:lstStyle/>
          <a:p>
            <a:r>
              <a:rPr lang="en-US" sz="3867" dirty="0"/>
              <a:t>Recommendations: Screening for Type 2 Diabetes (2) </a:t>
            </a:r>
          </a:p>
        </p:txBody>
      </p:sp>
      <p:sp>
        <p:nvSpPr>
          <p:cNvPr id="6" name="TextBox 5"/>
          <p:cNvSpPr txBox="1">
            <a:spLocks noChangeArrowheads="1"/>
          </p:cNvSpPr>
          <p:nvPr/>
        </p:nvSpPr>
        <p:spPr bwMode="auto">
          <a:xfrm>
            <a:off x="-8569" y="62678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Classification and diagnosis of diabetes. Diabetes Care 2017; 40 (Suppl. 1): S11-S24</a:t>
            </a:r>
          </a:p>
        </p:txBody>
      </p:sp>
    </p:spTree>
    <p:extLst>
      <p:ext uri="{BB962C8B-B14F-4D97-AF65-F5344CB8AC3E}">
        <p14:creationId xmlns:p14="http://schemas.microsoft.com/office/powerpoint/2010/main" val="3241936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t="15431" b="22679"/>
          <a:stretch/>
        </p:blipFill>
        <p:spPr>
          <a:xfrm>
            <a:off x="1320801" y="1280160"/>
            <a:ext cx="9640449" cy="3977640"/>
          </a:xfrm>
        </p:spPr>
      </p:pic>
      <p:sp>
        <p:nvSpPr>
          <p:cNvPr id="41987" name="Title 2"/>
          <p:cNvSpPr>
            <a:spLocks noGrp="1"/>
          </p:cNvSpPr>
          <p:nvPr>
            <p:ph type="title" idx="4294967295"/>
          </p:nvPr>
        </p:nvSpPr>
        <p:spPr>
          <a:xfrm>
            <a:off x="0" y="-152400"/>
            <a:ext cx="12192000" cy="1143000"/>
          </a:xfrm>
        </p:spPr>
        <p:txBody>
          <a:bodyPr>
            <a:normAutofit/>
          </a:bodyPr>
          <a:lstStyle/>
          <a:p>
            <a:r>
              <a:rPr lang="en-US" sz="4667" dirty="0"/>
              <a:t>Risk factors for Prediabetes and T2D</a:t>
            </a: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Classification and diagnosis of diabetes. Diabetes Care 2017; 40 (Suppl. 1): S11-S24</a:t>
            </a:r>
          </a:p>
        </p:txBody>
      </p:sp>
      <p:sp>
        <p:nvSpPr>
          <p:cNvPr id="3" name="TextBox 2"/>
          <p:cNvSpPr txBox="1"/>
          <p:nvPr/>
        </p:nvSpPr>
        <p:spPr>
          <a:xfrm>
            <a:off x="2235201" y="5257800"/>
            <a:ext cx="7710637" cy="748988"/>
          </a:xfrm>
          <a:prstGeom prst="rect">
            <a:avLst/>
          </a:prstGeom>
          <a:noFill/>
        </p:spPr>
        <p:txBody>
          <a:bodyPr wrap="none" rtlCol="0">
            <a:spAutoFit/>
          </a:bodyPr>
          <a:lstStyle/>
          <a:p>
            <a:pPr defTabSz="1219170"/>
            <a:r>
              <a:rPr lang="en-US" sz="4267" dirty="0">
                <a:solidFill>
                  <a:srgbClr val="F79646"/>
                </a:solidFill>
                <a:latin typeface="Calibri"/>
              </a:rPr>
              <a:t>www.diabetes.org/are-you-at-risk</a:t>
            </a:r>
          </a:p>
        </p:txBody>
      </p:sp>
    </p:spTree>
    <p:extLst>
      <p:ext uri="{BB962C8B-B14F-4D97-AF65-F5344CB8AC3E}">
        <p14:creationId xmlns:p14="http://schemas.microsoft.com/office/powerpoint/2010/main" val="2482129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endParaRPr lang="en-GB" dirty="0"/>
          </a:p>
        </p:txBody>
      </p:sp>
      <p:pic>
        <p:nvPicPr>
          <p:cNvPr id="17411"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09750" y="1000126"/>
            <a:ext cx="4071938" cy="4786313"/>
          </a:xfrm>
        </p:spPr>
      </p:pic>
      <p:pic>
        <p:nvPicPr>
          <p:cNvPr id="174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314" y="1000126"/>
            <a:ext cx="4071937"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548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75584" y="2296629"/>
            <a:ext cx="11711616" cy="3062771"/>
          </a:xfrm>
        </p:spPr>
      </p:pic>
      <p:sp>
        <p:nvSpPr>
          <p:cNvPr id="35843" name="Title 2"/>
          <p:cNvSpPr>
            <a:spLocks noGrp="1"/>
          </p:cNvSpPr>
          <p:nvPr>
            <p:ph type="title" idx="4294967295"/>
          </p:nvPr>
        </p:nvSpPr>
        <p:spPr/>
        <p:txBody>
          <a:bodyPr/>
          <a:lstStyle/>
          <a:p>
            <a:r>
              <a:rPr lang="en-US" dirty="0"/>
              <a:t>Staging of Type 1 Diabetes</a:t>
            </a: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121917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Helvetica" pitchFamily="34" charset="0"/>
                <a:ea typeface="+mn-ea"/>
                <a:cs typeface="Arial" pitchFamily="34" charset="0"/>
              </a:rPr>
              <a:t>American Diabetes Association Standards of Medical Care in Diabetes. </a:t>
            </a:r>
            <a:br>
              <a:rPr kumimoji="0" lang="en-US" sz="1600" b="0" i="0" u="none" strike="noStrike" kern="1200" cap="none" spc="0" normalizeH="0" baseline="0" noProof="0" dirty="0">
                <a:ln>
                  <a:noFill/>
                </a:ln>
                <a:solidFill>
                  <a:prstClr val="white"/>
                </a:solidFill>
                <a:effectLst/>
                <a:uLnTx/>
                <a:uFillTx/>
                <a:latin typeface="Helvetica" pitchFamily="34" charset="0"/>
                <a:ea typeface="+mn-ea"/>
                <a:cs typeface="Arial" pitchFamily="34" charset="0"/>
              </a:rPr>
            </a:br>
            <a:r>
              <a:rPr kumimoji="0" lang="en-US" sz="1600" b="0" i="0" u="none" strike="noStrike" kern="1200" cap="none" spc="0" normalizeH="0" baseline="0" noProof="0" dirty="0">
                <a:ln>
                  <a:noFill/>
                </a:ln>
                <a:solidFill>
                  <a:prstClr val="white"/>
                </a:solidFill>
                <a:effectLst/>
                <a:uLnTx/>
                <a:uFillTx/>
                <a:latin typeface="Helvetica" pitchFamily="34" charset="0"/>
                <a:ea typeface="+mn-ea"/>
                <a:cs typeface="Arial" pitchFamily="34" charset="0"/>
              </a:rPr>
              <a:t>Classification and diagnosis of diabetes. Diabetes Care 2017; 40 (Suppl. 1): S11-S24</a:t>
            </a:r>
          </a:p>
        </p:txBody>
      </p:sp>
    </p:spTree>
    <p:extLst>
      <p:ext uri="{BB962C8B-B14F-4D97-AF65-F5344CB8AC3E}">
        <p14:creationId xmlns:p14="http://schemas.microsoft.com/office/powerpoint/2010/main" val="513534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52400"/>
            <a:ext cx="12192001" cy="6769768"/>
          </a:xfrm>
        </p:spPr>
      </p:pic>
    </p:spTree>
    <p:extLst>
      <p:ext uri="{BB962C8B-B14F-4D97-AF65-F5344CB8AC3E}">
        <p14:creationId xmlns:p14="http://schemas.microsoft.com/office/powerpoint/2010/main" val="2482478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545178"/>
          </a:xfrm>
        </p:spPr>
      </p:pic>
    </p:spTree>
    <p:extLst>
      <p:ext uri="{BB962C8B-B14F-4D97-AF65-F5344CB8AC3E}">
        <p14:creationId xmlns:p14="http://schemas.microsoft.com/office/powerpoint/2010/main" val="2067621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448926"/>
          </a:xfrm>
        </p:spPr>
      </p:pic>
    </p:spTree>
    <p:extLst>
      <p:ext uri="{BB962C8B-B14F-4D97-AF65-F5344CB8AC3E}">
        <p14:creationId xmlns:p14="http://schemas.microsoft.com/office/powerpoint/2010/main" val="1149197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77782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200"/>
              <a:t>Complications of diabetes mellitus</a:t>
            </a:r>
          </a:p>
        </p:txBody>
      </p:sp>
      <p:sp>
        <p:nvSpPr>
          <p:cNvPr id="7171" name="Rectangle 3"/>
          <p:cNvSpPr>
            <a:spLocks noGrp="1" noChangeArrowheads="1"/>
          </p:cNvSpPr>
          <p:nvPr>
            <p:ph idx="1"/>
          </p:nvPr>
        </p:nvSpPr>
        <p:spPr/>
        <p:txBody>
          <a:bodyPr/>
          <a:lstStyle/>
          <a:p>
            <a:pPr algn="just">
              <a:lnSpc>
                <a:spcPct val="90000"/>
              </a:lnSpc>
            </a:pPr>
            <a:r>
              <a:rPr lang="en-US" altLang="en-US" sz="2000" b="1" dirty="0"/>
              <a:t>Acute complications:</a:t>
            </a:r>
          </a:p>
          <a:p>
            <a:pPr lvl="1" algn="just">
              <a:lnSpc>
                <a:spcPct val="90000"/>
              </a:lnSpc>
            </a:pPr>
            <a:r>
              <a:rPr lang="en-US" altLang="en-US" sz="2000" dirty="0"/>
              <a:t>Ketoacidosis</a:t>
            </a:r>
          </a:p>
          <a:p>
            <a:pPr lvl="1" algn="just">
              <a:lnSpc>
                <a:spcPct val="90000"/>
              </a:lnSpc>
            </a:pPr>
            <a:r>
              <a:rPr lang="en-US" altLang="en-US" sz="2000" dirty="0"/>
              <a:t>The hyperglycemic hyperosmolar nonketotic syndrome</a:t>
            </a:r>
          </a:p>
          <a:p>
            <a:pPr lvl="1" algn="just">
              <a:lnSpc>
                <a:spcPct val="90000"/>
              </a:lnSpc>
            </a:pPr>
            <a:r>
              <a:rPr lang="en-US" altLang="en-US" sz="2000" dirty="0"/>
              <a:t>Hypoglycemia</a:t>
            </a:r>
          </a:p>
          <a:p>
            <a:pPr algn="just">
              <a:lnSpc>
                <a:spcPct val="90000"/>
              </a:lnSpc>
            </a:pPr>
            <a:r>
              <a:rPr lang="en-US" altLang="en-US" sz="2000" b="1" dirty="0"/>
              <a:t>Chronic complications:</a:t>
            </a:r>
          </a:p>
          <a:p>
            <a:pPr lvl="1" algn="just">
              <a:lnSpc>
                <a:spcPct val="90000"/>
              </a:lnSpc>
            </a:pPr>
            <a:r>
              <a:rPr lang="en-US" altLang="en-US" sz="2000" dirty="0"/>
              <a:t>Disorders of the microcirculation</a:t>
            </a:r>
          </a:p>
          <a:p>
            <a:pPr lvl="2" algn="just">
              <a:lnSpc>
                <a:spcPct val="90000"/>
              </a:lnSpc>
            </a:pPr>
            <a:r>
              <a:rPr lang="en-US" altLang="en-US" sz="2000" dirty="0"/>
              <a:t>Neuropathies</a:t>
            </a:r>
          </a:p>
          <a:p>
            <a:pPr lvl="2" algn="just">
              <a:lnSpc>
                <a:spcPct val="90000"/>
              </a:lnSpc>
            </a:pPr>
            <a:r>
              <a:rPr lang="en-US" altLang="en-US" sz="2000" dirty="0"/>
              <a:t>Nephropathies</a:t>
            </a:r>
          </a:p>
          <a:p>
            <a:pPr lvl="2" algn="just">
              <a:lnSpc>
                <a:spcPct val="90000"/>
              </a:lnSpc>
            </a:pPr>
            <a:r>
              <a:rPr lang="en-US" altLang="en-US" sz="2000" dirty="0"/>
              <a:t>Retinopathies</a:t>
            </a:r>
          </a:p>
          <a:p>
            <a:pPr lvl="1" algn="just">
              <a:lnSpc>
                <a:spcPct val="90000"/>
              </a:lnSpc>
            </a:pPr>
            <a:r>
              <a:rPr lang="en-US" altLang="en-US" sz="2000" dirty="0"/>
              <a:t>Macrovascular complications</a:t>
            </a:r>
          </a:p>
          <a:p>
            <a:pPr lvl="1" algn="just">
              <a:lnSpc>
                <a:spcPct val="90000"/>
              </a:lnSpc>
            </a:pPr>
            <a:r>
              <a:rPr lang="es-ES" altLang="en-US" sz="2000" dirty="0"/>
              <a:t>I</a:t>
            </a:r>
            <a:r>
              <a:rPr lang="en-US" altLang="en-US" sz="2000" dirty="0" err="1"/>
              <a:t>nfectious</a:t>
            </a:r>
            <a:r>
              <a:rPr lang="en-US" altLang="en-US" sz="2000" dirty="0"/>
              <a:t> </a:t>
            </a:r>
          </a:p>
          <a:p>
            <a:pPr lvl="1" algn="just">
              <a:lnSpc>
                <a:spcPct val="90000"/>
              </a:lnSpc>
            </a:pPr>
            <a:r>
              <a:rPr lang="en-US" altLang="en-US" sz="2000" dirty="0"/>
              <a:t>Foot ulcers</a:t>
            </a:r>
          </a:p>
        </p:txBody>
      </p:sp>
    </p:spTree>
    <p:extLst>
      <p:ext uri="{BB962C8B-B14F-4D97-AF65-F5344CB8AC3E}">
        <p14:creationId xmlns:p14="http://schemas.microsoft.com/office/powerpoint/2010/main" val="3997815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3200"/>
              <a:t>Hypoglycemia</a:t>
            </a:r>
          </a:p>
        </p:txBody>
      </p:sp>
      <p:sp>
        <p:nvSpPr>
          <p:cNvPr id="15363" name="Rectangle 3"/>
          <p:cNvSpPr>
            <a:spLocks noGrp="1" noChangeArrowheads="1"/>
          </p:cNvSpPr>
          <p:nvPr>
            <p:ph idx="1"/>
          </p:nvPr>
        </p:nvSpPr>
        <p:spPr/>
        <p:txBody>
          <a:bodyPr/>
          <a:lstStyle/>
          <a:p>
            <a:pPr algn="just">
              <a:lnSpc>
                <a:spcPct val="80000"/>
              </a:lnSpc>
            </a:pPr>
            <a:r>
              <a:rPr lang="en-US" altLang="en-US" sz="2000"/>
              <a:t>Hypoglycemia occurs from a relative excess of insulin in the blood and is characterized by below-normal blood glucose levels.</a:t>
            </a:r>
          </a:p>
          <a:p>
            <a:pPr algn="just">
              <a:lnSpc>
                <a:spcPct val="80000"/>
              </a:lnSpc>
            </a:pPr>
            <a:r>
              <a:rPr lang="en-US" altLang="en-US" sz="2000"/>
              <a:t>It occurs most commonly in people treated with insulin injections, but prolonged hypoglycemia also can result from some oral hypoglycemic agents (</a:t>
            </a:r>
            <a:r>
              <a:rPr lang="en-US" altLang="en-US" sz="2000" i="1"/>
              <a:t>i.e.</a:t>
            </a:r>
            <a:r>
              <a:rPr lang="en-US" altLang="en-US" sz="2000"/>
              <a:t>, beta cell stimulators). </a:t>
            </a:r>
          </a:p>
          <a:p>
            <a:pPr algn="just">
              <a:lnSpc>
                <a:spcPct val="80000"/>
              </a:lnSpc>
            </a:pPr>
            <a:r>
              <a:rPr lang="en-US" altLang="en-US" sz="2000"/>
              <a:t>Many factors precipitate an insulin reaction in a person with type 1 diabetes, including:</a:t>
            </a:r>
          </a:p>
          <a:p>
            <a:pPr lvl="1" algn="just">
              <a:lnSpc>
                <a:spcPct val="80000"/>
              </a:lnSpc>
            </a:pPr>
            <a:r>
              <a:rPr lang="en-US" altLang="en-US" sz="2000"/>
              <a:t>Error in insulin dose</a:t>
            </a:r>
          </a:p>
          <a:p>
            <a:pPr lvl="1" algn="just">
              <a:lnSpc>
                <a:spcPct val="80000"/>
              </a:lnSpc>
            </a:pPr>
            <a:r>
              <a:rPr lang="en-US" altLang="en-US" sz="2000"/>
              <a:t>Failure to eat</a:t>
            </a:r>
          </a:p>
          <a:p>
            <a:pPr lvl="1" algn="just">
              <a:lnSpc>
                <a:spcPct val="80000"/>
              </a:lnSpc>
            </a:pPr>
            <a:r>
              <a:rPr lang="en-US" altLang="en-US" sz="2000"/>
              <a:t>Increased exercise</a:t>
            </a:r>
          </a:p>
          <a:p>
            <a:pPr lvl="1" algn="just">
              <a:lnSpc>
                <a:spcPct val="80000"/>
              </a:lnSpc>
            </a:pPr>
            <a:r>
              <a:rPr lang="en-US" altLang="en-US" sz="2000"/>
              <a:t>Decreased insulin need after removal of a stress situation</a:t>
            </a:r>
          </a:p>
          <a:p>
            <a:pPr lvl="1" algn="just">
              <a:lnSpc>
                <a:spcPct val="80000"/>
              </a:lnSpc>
            </a:pPr>
            <a:r>
              <a:rPr lang="en-US" altLang="en-US" sz="2000"/>
              <a:t>Medication changes and a change in insulin site</a:t>
            </a:r>
          </a:p>
          <a:p>
            <a:pPr algn="just">
              <a:lnSpc>
                <a:spcPct val="80000"/>
              </a:lnSpc>
            </a:pPr>
            <a:r>
              <a:rPr lang="en-US" altLang="en-US" sz="2000"/>
              <a:t>Alcohol decreases liver gluconeogenesis, and people with diabetes need to be cautioned about its potential for causing hypoglycemia.</a:t>
            </a:r>
          </a:p>
        </p:txBody>
      </p:sp>
    </p:spTree>
    <p:extLst>
      <p:ext uri="{BB962C8B-B14F-4D97-AF65-F5344CB8AC3E}">
        <p14:creationId xmlns:p14="http://schemas.microsoft.com/office/powerpoint/2010/main" val="2925963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3200"/>
              <a:t>The Somogyi effect</a:t>
            </a:r>
          </a:p>
        </p:txBody>
      </p:sp>
      <p:sp>
        <p:nvSpPr>
          <p:cNvPr id="18435" name="Rectangle 3"/>
          <p:cNvSpPr>
            <a:spLocks noGrp="1" noChangeArrowheads="1"/>
          </p:cNvSpPr>
          <p:nvPr>
            <p:ph idx="1"/>
          </p:nvPr>
        </p:nvSpPr>
        <p:spPr/>
        <p:txBody>
          <a:bodyPr/>
          <a:lstStyle/>
          <a:p>
            <a:pPr algn="just">
              <a:lnSpc>
                <a:spcPct val="80000"/>
              </a:lnSpc>
            </a:pPr>
            <a:r>
              <a:rPr lang="en-US" altLang="en-US" sz="2000"/>
              <a:t>The Somogyi effect describes a cycle of insulin-induced posthypoglycemic episodes.</a:t>
            </a:r>
          </a:p>
          <a:p>
            <a:pPr algn="just">
              <a:lnSpc>
                <a:spcPct val="80000"/>
              </a:lnSpc>
            </a:pPr>
            <a:r>
              <a:rPr lang="en-US" altLang="en-US" sz="2000"/>
              <a:t>In people with diabetes, insulin-induced hypoglycemia produces a compensatory increase in blood levels of catecholamines, glucagon, cortisol, and growth hormone. </a:t>
            </a:r>
          </a:p>
          <a:p>
            <a:pPr algn="just">
              <a:lnSpc>
                <a:spcPct val="80000"/>
              </a:lnSpc>
            </a:pPr>
            <a:r>
              <a:rPr lang="en-US" altLang="en-US" sz="2000"/>
              <a:t>These counterregulatory hormones cause blood glucose to become elevated and produce some degree of insulin resistance.</a:t>
            </a:r>
          </a:p>
          <a:p>
            <a:pPr algn="just">
              <a:lnSpc>
                <a:spcPct val="80000"/>
              </a:lnSpc>
            </a:pPr>
            <a:r>
              <a:rPr lang="en-US" altLang="en-US" sz="2000"/>
              <a:t>The cycle begins when the increase in blood glucose and insulin resistance is treated with larger insulin doses. </a:t>
            </a:r>
          </a:p>
          <a:p>
            <a:pPr algn="just">
              <a:lnSpc>
                <a:spcPct val="80000"/>
              </a:lnSpc>
            </a:pPr>
            <a:r>
              <a:rPr lang="en-US" altLang="en-US" sz="2000"/>
              <a:t>The hypoglycemic episode often occurs during the night or at a time when it is not recognized, rendering the diagnosis of the phenomenon more difficult.</a:t>
            </a:r>
          </a:p>
          <a:p>
            <a:pPr algn="just">
              <a:lnSpc>
                <a:spcPct val="80000"/>
              </a:lnSpc>
            </a:pPr>
            <a:r>
              <a:rPr lang="en-US" altLang="en-US" sz="2000"/>
              <a:t>Measures to prevent this phenomena include a redistribution of dietary carbohydrates and an alteration in insulin dose or time of administration.</a:t>
            </a:r>
          </a:p>
        </p:txBody>
      </p:sp>
    </p:spTree>
    <p:extLst>
      <p:ext uri="{BB962C8B-B14F-4D97-AF65-F5344CB8AC3E}">
        <p14:creationId xmlns:p14="http://schemas.microsoft.com/office/powerpoint/2010/main" val="2514163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3200"/>
              <a:t>The dawn phenomenon</a:t>
            </a:r>
          </a:p>
        </p:txBody>
      </p:sp>
      <p:sp>
        <p:nvSpPr>
          <p:cNvPr id="19459" name="Rectangle 3"/>
          <p:cNvSpPr>
            <a:spLocks noGrp="1" noChangeArrowheads="1"/>
          </p:cNvSpPr>
          <p:nvPr>
            <p:ph idx="1"/>
          </p:nvPr>
        </p:nvSpPr>
        <p:spPr/>
        <p:txBody>
          <a:bodyPr/>
          <a:lstStyle/>
          <a:p>
            <a:pPr algn="just">
              <a:lnSpc>
                <a:spcPct val="80000"/>
              </a:lnSpc>
            </a:pPr>
            <a:r>
              <a:rPr lang="en-US" altLang="en-US" sz="2000"/>
              <a:t>The dawn phenomenon is characterized by increased levels of fasting blood glucose or insulin requirements, or both, between 5 and 9 AM without preceding hypoglycemia.</a:t>
            </a:r>
          </a:p>
          <a:p>
            <a:pPr algn="just">
              <a:lnSpc>
                <a:spcPct val="80000"/>
              </a:lnSpc>
            </a:pPr>
            <a:r>
              <a:rPr lang="en-US" altLang="en-US" sz="2000"/>
              <a:t>It has been suggested that a change in the normal circadian rhythm for glucose tolerance, which usually is higher during the later part of the morning, is altered in people with diabetes. Growth hormone has been suggested as a possible factor. </a:t>
            </a:r>
          </a:p>
          <a:p>
            <a:pPr algn="just">
              <a:lnSpc>
                <a:spcPct val="80000"/>
              </a:lnSpc>
            </a:pPr>
            <a:r>
              <a:rPr lang="en-US" altLang="en-US" sz="2000"/>
              <a:t>When the dawn phenomenon occurs alone, it may produce only mild hyperglycemia, but when it is combined with the Somogyi effect, it may produce profound hyperglycemia.</a:t>
            </a:r>
          </a:p>
        </p:txBody>
      </p:sp>
    </p:spTree>
    <p:extLst>
      <p:ext uri="{BB962C8B-B14F-4D97-AF65-F5344CB8AC3E}">
        <p14:creationId xmlns:p14="http://schemas.microsoft.com/office/powerpoint/2010/main" val="4115924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2800"/>
              <a:t>Classification of diabetic peripheral neuropathies</a:t>
            </a:r>
          </a:p>
        </p:txBody>
      </p:sp>
      <p:sp>
        <p:nvSpPr>
          <p:cNvPr id="22532" name="Rectangle 4"/>
          <p:cNvSpPr>
            <a:spLocks noGrp="1" noChangeArrowheads="1"/>
          </p:cNvSpPr>
          <p:nvPr>
            <p:ph sz="half" idx="1"/>
          </p:nvPr>
        </p:nvSpPr>
        <p:spPr>
          <a:xfrm>
            <a:off x="1992313" y="1484314"/>
            <a:ext cx="4032250" cy="5113337"/>
          </a:xfrm>
        </p:spPr>
        <p:txBody>
          <a:bodyPr>
            <a:normAutofit fontScale="92500" lnSpcReduction="10000"/>
          </a:bodyPr>
          <a:lstStyle/>
          <a:p>
            <a:pPr>
              <a:lnSpc>
                <a:spcPct val="80000"/>
              </a:lnSpc>
            </a:pPr>
            <a:r>
              <a:rPr lang="en-US" altLang="en-US" sz="1800" b="1"/>
              <a:t>Somatic:</a:t>
            </a:r>
          </a:p>
          <a:p>
            <a:pPr lvl="1">
              <a:lnSpc>
                <a:spcPct val="80000"/>
              </a:lnSpc>
            </a:pPr>
            <a:r>
              <a:rPr lang="en-US" altLang="en-US" sz="1800"/>
              <a:t>Polyneuropathies (bilateral sensory)</a:t>
            </a:r>
          </a:p>
          <a:p>
            <a:pPr lvl="2">
              <a:lnSpc>
                <a:spcPct val="80000"/>
              </a:lnSpc>
            </a:pPr>
            <a:r>
              <a:rPr lang="en-US" altLang="en-US" sz="1800"/>
              <a:t>Paresthesias, including numbness and tingling</a:t>
            </a:r>
          </a:p>
          <a:p>
            <a:pPr lvl="2">
              <a:lnSpc>
                <a:spcPct val="80000"/>
              </a:lnSpc>
            </a:pPr>
            <a:r>
              <a:rPr lang="en-US" altLang="en-US" sz="1800"/>
              <a:t>Impaired pain, temperature, light touch, two-point discrimination, and vibratory sensation</a:t>
            </a:r>
          </a:p>
          <a:p>
            <a:pPr lvl="2">
              <a:lnSpc>
                <a:spcPct val="80000"/>
              </a:lnSpc>
            </a:pPr>
            <a:r>
              <a:rPr lang="en-US" altLang="en-US" sz="1800"/>
              <a:t>Decreased ankle and knee-jerk reflexes</a:t>
            </a:r>
          </a:p>
          <a:p>
            <a:pPr lvl="1">
              <a:lnSpc>
                <a:spcPct val="80000"/>
              </a:lnSpc>
            </a:pPr>
            <a:r>
              <a:rPr lang="en-US" altLang="en-US" sz="1800"/>
              <a:t>Mononeuropathies</a:t>
            </a:r>
          </a:p>
          <a:p>
            <a:pPr lvl="2">
              <a:lnSpc>
                <a:spcPct val="80000"/>
              </a:lnSpc>
            </a:pPr>
            <a:r>
              <a:rPr lang="en-US" altLang="en-US" sz="1800"/>
              <a:t>Involvement of a mixed nerve trunk that includes loss of sensation, pain, and motor weakness.</a:t>
            </a:r>
          </a:p>
          <a:p>
            <a:pPr lvl="1">
              <a:lnSpc>
                <a:spcPct val="80000"/>
              </a:lnSpc>
            </a:pPr>
            <a:r>
              <a:rPr lang="en-US" altLang="en-US" sz="1800"/>
              <a:t>Amyotrophy</a:t>
            </a:r>
          </a:p>
          <a:p>
            <a:pPr lvl="2">
              <a:lnSpc>
                <a:spcPct val="80000"/>
              </a:lnSpc>
            </a:pPr>
            <a:r>
              <a:rPr lang="en-US" altLang="en-US" sz="1800"/>
              <a:t>Associated with muscle weakness, wasting, and severe pain of muscles in the pelvic girdle and thigh.</a:t>
            </a:r>
          </a:p>
        </p:txBody>
      </p:sp>
      <p:sp>
        <p:nvSpPr>
          <p:cNvPr id="22533" name="Rectangle 5"/>
          <p:cNvSpPr>
            <a:spLocks noGrp="1" noChangeArrowheads="1"/>
          </p:cNvSpPr>
          <p:nvPr>
            <p:ph sz="half" idx="2"/>
          </p:nvPr>
        </p:nvSpPr>
        <p:spPr>
          <a:xfrm>
            <a:off x="6167438" y="1484314"/>
            <a:ext cx="4038600" cy="5113337"/>
          </a:xfrm>
        </p:spPr>
        <p:txBody>
          <a:bodyPr>
            <a:normAutofit fontScale="92500" lnSpcReduction="10000"/>
          </a:bodyPr>
          <a:lstStyle/>
          <a:p>
            <a:pPr>
              <a:lnSpc>
                <a:spcPct val="80000"/>
              </a:lnSpc>
            </a:pPr>
            <a:r>
              <a:rPr lang="en-US" altLang="en-US" sz="1800" b="1"/>
              <a:t>Autonomic:</a:t>
            </a:r>
          </a:p>
          <a:p>
            <a:pPr lvl="1">
              <a:lnSpc>
                <a:spcPct val="80000"/>
              </a:lnSpc>
            </a:pPr>
            <a:r>
              <a:rPr lang="en-US" altLang="en-US" sz="1800"/>
              <a:t>Impaired vasomotor function</a:t>
            </a:r>
          </a:p>
          <a:p>
            <a:pPr lvl="2">
              <a:lnSpc>
                <a:spcPct val="80000"/>
              </a:lnSpc>
            </a:pPr>
            <a:r>
              <a:rPr lang="en-US" altLang="en-US" sz="1800"/>
              <a:t>Postural hypotension</a:t>
            </a:r>
          </a:p>
          <a:p>
            <a:pPr lvl="1">
              <a:lnSpc>
                <a:spcPct val="80000"/>
              </a:lnSpc>
            </a:pPr>
            <a:r>
              <a:rPr lang="en-US" altLang="en-US" sz="1800"/>
              <a:t>Impaired gastrointestinal function</a:t>
            </a:r>
          </a:p>
          <a:p>
            <a:pPr lvl="2">
              <a:lnSpc>
                <a:spcPct val="80000"/>
              </a:lnSpc>
            </a:pPr>
            <a:r>
              <a:rPr lang="en-US" altLang="en-US" sz="1800"/>
              <a:t>Gastric atony</a:t>
            </a:r>
          </a:p>
          <a:p>
            <a:pPr lvl="2">
              <a:lnSpc>
                <a:spcPct val="80000"/>
              </a:lnSpc>
            </a:pPr>
            <a:r>
              <a:rPr lang="en-US" altLang="en-US" sz="1800"/>
              <a:t>Diarrhea, often postprandial and nocturnal</a:t>
            </a:r>
          </a:p>
          <a:p>
            <a:pPr lvl="1">
              <a:lnSpc>
                <a:spcPct val="80000"/>
              </a:lnSpc>
            </a:pPr>
            <a:r>
              <a:rPr lang="en-US" altLang="en-US" sz="1800"/>
              <a:t>Impaired genitourinary function</a:t>
            </a:r>
          </a:p>
          <a:p>
            <a:pPr lvl="2">
              <a:lnSpc>
                <a:spcPct val="80000"/>
              </a:lnSpc>
            </a:pPr>
            <a:r>
              <a:rPr lang="en-US" altLang="en-US" sz="1800"/>
              <a:t>Paralytic bladder</a:t>
            </a:r>
          </a:p>
          <a:p>
            <a:pPr lvl="2">
              <a:lnSpc>
                <a:spcPct val="80000"/>
              </a:lnSpc>
            </a:pPr>
            <a:r>
              <a:rPr lang="en-US" altLang="en-US" sz="1800"/>
              <a:t>Incomplete voiding</a:t>
            </a:r>
          </a:p>
          <a:p>
            <a:pPr lvl="2">
              <a:lnSpc>
                <a:spcPct val="80000"/>
              </a:lnSpc>
            </a:pPr>
            <a:r>
              <a:rPr lang="en-US" altLang="en-US" sz="1800"/>
              <a:t>Impotence</a:t>
            </a:r>
          </a:p>
          <a:p>
            <a:pPr lvl="2">
              <a:lnSpc>
                <a:spcPct val="80000"/>
              </a:lnSpc>
            </a:pPr>
            <a:r>
              <a:rPr lang="en-US" altLang="en-US" sz="1800"/>
              <a:t>Retrograde ejaculation</a:t>
            </a:r>
          </a:p>
          <a:p>
            <a:pPr lvl="1">
              <a:lnSpc>
                <a:spcPct val="80000"/>
              </a:lnSpc>
            </a:pPr>
            <a:r>
              <a:rPr lang="en-US" altLang="en-US" sz="1800"/>
              <a:t>Cranial nerve involvement</a:t>
            </a:r>
          </a:p>
          <a:p>
            <a:pPr lvl="2">
              <a:lnSpc>
                <a:spcPct val="80000"/>
              </a:lnSpc>
            </a:pPr>
            <a:r>
              <a:rPr lang="en-US" altLang="en-US" sz="1800"/>
              <a:t>Extraocular nerve paralysis</a:t>
            </a:r>
          </a:p>
          <a:p>
            <a:pPr lvl="2">
              <a:lnSpc>
                <a:spcPct val="80000"/>
              </a:lnSpc>
            </a:pPr>
            <a:r>
              <a:rPr lang="en-US" altLang="en-US" sz="1800"/>
              <a:t>Impaired pupillary responses</a:t>
            </a:r>
          </a:p>
          <a:p>
            <a:pPr lvl="2">
              <a:lnSpc>
                <a:spcPct val="80000"/>
              </a:lnSpc>
            </a:pPr>
            <a:r>
              <a:rPr lang="en-US" altLang="en-US" sz="1800"/>
              <a:t>Impaired special senses</a:t>
            </a:r>
          </a:p>
        </p:txBody>
      </p:sp>
    </p:spTree>
    <p:extLst>
      <p:ext uri="{BB962C8B-B14F-4D97-AF65-F5344CB8AC3E}">
        <p14:creationId xmlns:p14="http://schemas.microsoft.com/office/powerpoint/2010/main" val="2205248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3200"/>
              <a:t>Diabetic nephropathy</a:t>
            </a:r>
          </a:p>
        </p:txBody>
      </p:sp>
      <p:sp>
        <p:nvSpPr>
          <p:cNvPr id="24579" name="Rectangle 3"/>
          <p:cNvSpPr>
            <a:spLocks noGrp="1" noChangeArrowheads="1"/>
          </p:cNvSpPr>
          <p:nvPr>
            <p:ph idx="1"/>
          </p:nvPr>
        </p:nvSpPr>
        <p:spPr/>
        <p:txBody>
          <a:bodyPr/>
          <a:lstStyle/>
          <a:p>
            <a:pPr algn="just">
              <a:lnSpc>
                <a:spcPct val="80000"/>
              </a:lnSpc>
            </a:pPr>
            <a:r>
              <a:rPr lang="en-US" altLang="en-US" sz="2000" dirty="0"/>
              <a:t>Diabetic nephropathy is the leading cause of end-stage renal disease, accounting for 40% of new cases.</a:t>
            </a:r>
          </a:p>
          <a:p>
            <a:pPr algn="just">
              <a:lnSpc>
                <a:spcPct val="80000"/>
              </a:lnSpc>
            </a:pPr>
            <a:r>
              <a:rPr lang="en-US" altLang="en-US" sz="2000" dirty="0"/>
              <a:t>The term </a:t>
            </a:r>
            <a:r>
              <a:rPr lang="en-US" altLang="en-US" sz="2000" i="1" dirty="0"/>
              <a:t>diabetic nephropathy </a:t>
            </a:r>
            <a:r>
              <a:rPr lang="en-US" altLang="en-US" sz="2000" dirty="0"/>
              <a:t>is used to describe the combination of lesions that often occur concurrently in the diabetic kidney. The most common kidney lesions in people with diabetes are those that affect the glomeruli. </a:t>
            </a:r>
          </a:p>
          <a:p>
            <a:pPr algn="just">
              <a:lnSpc>
                <a:spcPct val="80000"/>
              </a:lnSpc>
            </a:pPr>
            <a:r>
              <a:rPr lang="en-US" altLang="en-US" sz="2000" dirty="0"/>
              <a:t>Various glomerular changes may occur, including capillary basement membrane thickening, </a:t>
            </a:r>
            <a:r>
              <a:rPr lang="en-US" altLang="en-US" sz="2000" dirty="0" err="1"/>
              <a:t>di</a:t>
            </a:r>
            <a:r>
              <a:rPr lang="en-US" altLang="en-US" sz="2000" dirty="0" err="1"/>
              <a:t>The</a:t>
            </a:r>
            <a:r>
              <a:rPr lang="en-US" altLang="en-US" sz="2000" dirty="0"/>
              <a:t> exact cause of diabetic nephropathy is unknown, but various postulated mechanisms are:</a:t>
            </a:r>
          </a:p>
          <a:p>
            <a:pPr algn="just">
              <a:lnSpc>
                <a:spcPct val="80000"/>
              </a:lnSpc>
            </a:pPr>
            <a:r>
              <a:rPr lang="en-US" altLang="en-US" sz="2000" dirty="0"/>
              <a:t>Hyperglycemia (causing hyperfiltration and renal injury)</a:t>
            </a:r>
          </a:p>
          <a:p>
            <a:pPr algn="just">
              <a:lnSpc>
                <a:spcPct val="80000"/>
              </a:lnSpc>
            </a:pPr>
            <a:r>
              <a:rPr lang="en-US" altLang="en-US" sz="2000" dirty="0"/>
              <a:t>Advanced glycosylation products</a:t>
            </a:r>
          </a:p>
          <a:p>
            <a:pPr algn="just">
              <a:lnSpc>
                <a:spcPct val="80000"/>
              </a:lnSpc>
            </a:pPr>
            <a:r>
              <a:rPr lang="en-US" altLang="en-US" sz="2000" dirty="0"/>
              <a:t>Activation of cytokines</a:t>
            </a:r>
          </a:p>
          <a:p>
            <a:pPr algn="just">
              <a:lnSpc>
                <a:spcPct val="80000"/>
              </a:lnSpc>
            </a:pPr>
            <a:r>
              <a:rPr lang="en-US" altLang="en-US" sz="2000" dirty="0" err="1"/>
              <a:t>ffuse</a:t>
            </a:r>
            <a:r>
              <a:rPr lang="en-US" altLang="en-US" sz="2000" dirty="0"/>
              <a:t> glomerular sclerosis, and nodular glomerulosclerosis.</a:t>
            </a:r>
          </a:p>
        </p:txBody>
      </p:sp>
    </p:spTree>
    <p:extLst>
      <p:ext uri="{BB962C8B-B14F-4D97-AF65-F5344CB8AC3E}">
        <p14:creationId xmlns:p14="http://schemas.microsoft.com/office/powerpoint/2010/main" val="3521558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3200"/>
              <a:t>Retinopathies</a:t>
            </a:r>
          </a:p>
        </p:txBody>
      </p:sp>
      <p:sp>
        <p:nvSpPr>
          <p:cNvPr id="29699" name="Rectangle 3"/>
          <p:cNvSpPr>
            <a:spLocks noGrp="1" noChangeArrowheads="1"/>
          </p:cNvSpPr>
          <p:nvPr>
            <p:ph idx="1"/>
          </p:nvPr>
        </p:nvSpPr>
        <p:spPr/>
        <p:txBody>
          <a:bodyPr/>
          <a:lstStyle/>
          <a:p>
            <a:pPr algn="just">
              <a:lnSpc>
                <a:spcPct val="80000"/>
              </a:lnSpc>
            </a:pPr>
            <a:r>
              <a:rPr lang="en-US" altLang="en-US" sz="2000" dirty="0"/>
              <a:t>Diabetic retinopathy is characterized by abnormal retinal vascular permeability, </a:t>
            </a:r>
            <a:r>
              <a:rPr lang="en-US" altLang="en-US" sz="2000" dirty="0" err="1"/>
              <a:t>microaneurysm</a:t>
            </a:r>
            <a:r>
              <a:rPr lang="en-US" altLang="en-US" sz="2000" dirty="0"/>
              <a:t> formation, neovascularization and associated hemorrhage, scarring, and retinal detachment.</a:t>
            </a:r>
          </a:p>
          <a:p>
            <a:pPr algn="just">
              <a:lnSpc>
                <a:spcPct val="80000"/>
              </a:lnSpc>
            </a:pPr>
            <a:r>
              <a:rPr lang="en-US" altLang="en-US" sz="2000" dirty="0"/>
              <a:t>Among the suggested risk factors associated with diabetic retinopathy are poor glycemic control, elevated blood pressure, and hyperlipidemia.</a:t>
            </a:r>
          </a:p>
        </p:txBody>
      </p:sp>
    </p:spTree>
    <p:extLst>
      <p:ext uri="{BB962C8B-B14F-4D97-AF65-F5344CB8AC3E}">
        <p14:creationId xmlns:p14="http://schemas.microsoft.com/office/powerpoint/2010/main" val="2149073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z="3200" dirty="0"/>
              <a:t>Infections</a:t>
            </a:r>
          </a:p>
        </p:txBody>
      </p:sp>
      <p:sp>
        <p:nvSpPr>
          <p:cNvPr id="34819" name="Rectangle 3"/>
          <p:cNvSpPr>
            <a:spLocks noGrp="1" noChangeArrowheads="1"/>
          </p:cNvSpPr>
          <p:nvPr>
            <p:ph idx="1"/>
          </p:nvPr>
        </p:nvSpPr>
        <p:spPr>
          <a:xfrm>
            <a:off x="1992313" y="1484314"/>
            <a:ext cx="8229600" cy="5373687"/>
          </a:xfrm>
        </p:spPr>
        <p:txBody>
          <a:bodyPr/>
          <a:lstStyle/>
          <a:p>
            <a:pPr algn="just">
              <a:lnSpc>
                <a:spcPct val="80000"/>
              </a:lnSpc>
            </a:pPr>
            <a:r>
              <a:rPr lang="en-US" altLang="en-US" sz="2000" dirty="0"/>
              <a:t>Although not specifically an acute or a chronic complication, infections are a common concern of people with diabetes.</a:t>
            </a:r>
          </a:p>
          <a:p>
            <a:pPr algn="just">
              <a:lnSpc>
                <a:spcPct val="80000"/>
              </a:lnSpc>
            </a:pPr>
            <a:r>
              <a:rPr lang="en-US" altLang="en-US" sz="2000" dirty="0"/>
              <a:t>Certain types of infections occur with increased frequency in people with diabetes:</a:t>
            </a:r>
          </a:p>
          <a:p>
            <a:pPr lvl="1" algn="just">
              <a:lnSpc>
                <a:spcPct val="80000"/>
              </a:lnSpc>
            </a:pPr>
            <a:r>
              <a:rPr lang="en-US" altLang="en-US" sz="2000" dirty="0"/>
              <a:t>Soft tissue infections of the extremities</a:t>
            </a:r>
          </a:p>
          <a:p>
            <a:pPr lvl="1" algn="just">
              <a:lnSpc>
                <a:spcPct val="80000"/>
              </a:lnSpc>
            </a:pPr>
            <a:r>
              <a:rPr lang="en-US" altLang="en-US" sz="2000" dirty="0"/>
              <a:t>Osteomyelitis</a:t>
            </a:r>
          </a:p>
          <a:p>
            <a:pPr lvl="1" algn="just">
              <a:lnSpc>
                <a:spcPct val="80000"/>
              </a:lnSpc>
            </a:pPr>
            <a:r>
              <a:rPr lang="en-US" altLang="en-US" sz="2000" dirty="0"/>
              <a:t>Urinary tract infections and pyelonephritis</a:t>
            </a:r>
          </a:p>
          <a:p>
            <a:pPr lvl="1" algn="just">
              <a:lnSpc>
                <a:spcPct val="80000"/>
              </a:lnSpc>
            </a:pPr>
            <a:r>
              <a:rPr lang="en-US" altLang="en-US" sz="2000" dirty="0" err="1"/>
              <a:t>Candidal</a:t>
            </a:r>
            <a:r>
              <a:rPr lang="en-US" altLang="en-US" sz="2000" dirty="0"/>
              <a:t> infections of the skin and mucous surfaces</a:t>
            </a:r>
          </a:p>
          <a:p>
            <a:pPr lvl="1" algn="just">
              <a:lnSpc>
                <a:spcPct val="80000"/>
              </a:lnSpc>
            </a:pPr>
            <a:r>
              <a:rPr lang="en-US" altLang="en-US" sz="2000" dirty="0"/>
              <a:t>Dental caries and infections</a:t>
            </a:r>
          </a:p>
          <a:p>
            <a:pPr lvl="1" algn="just">
              <a:lnSpc>
                <a:spcPct val="80000"/>
              </a:lnSpc>
            </a:pPr>
            <a:r>
              <a:rPr lang="en-US" altLang="en-US" sz="2000" dirty="0"/>
              <a:t>Tuberculosis</a:t>
            </a:r>
          </a:p>
        </p:txBody>
      </p:sp>
    </p:spTree>
    <p:extLst>
      <p:ext uri="{BB962C8B-B14F-4D97-AF65-F5344CB8AC3E}">
        <p14:creationId xmlns:p14="http://schemas.microsoft.com/office/powerpoint/2010/main" val="307994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a:t>Burden of Diabetes </a:t>
            </a:r>
          </a:p>
        </p:txBody>
      </p:sp>
      <p:sp>
        <p:nvSpPr>
          <p:cNvPr id="2" name="Content Placeholder 1"/>
          <p:cNvSpPr>
            <a:spLocks noGrp="1"/>
          </p:cNvSpPr>
          <p:nvPr>
            <p:ph idx="1"/>
          </p:nvPr>
        </p:nvSpPr>
        <p:spPr>
          <a:xfrm>
            <a:off x="0" y="1481139"/>
            <a:ext cx="12192000" cy="4662487"/>
          </a:xfrm>
        </p:spPr>
        <p:txBody>
          <a:bodyPr>
            <a:normAutofit fontScale="70000" lnSpcReduction="20000"/>
          </a:bodyPr>
          <a:lstStyle/>
          <a:p>
            <a:pPr marL="365760" indent="-256032" fontAlgn="auto">
              <a:spcAft>
                <a:spcPts val="0"/>
              </a:spcAft>
              <a:buFont typeface="Wingdings 3"/>
              <a:buChar char=""/>
              <a:defRPr/>
            </a:pPr>
            <a:r>
              <a:rPr lang="en-GB" dirty="0"/>
              <a:t>The development of diabetes is projected to reach pandemic proportions over the next10-20 years. </a:t>
            </a:r>
          </a:p>
          <a:p>
            <a:pPr marL="365760" indent="-256032" fontAlgn="auto">
              <a:spcAft>
                <a:spcPts val="0"/>
              </a:spcAft>
              <a:buFont typeface="Wingdings 3"/>
              <a:buChar char=""/>
              <a:defRPr/>
            </a:pPr>
            <a:endParaRPr lang="en-GB" dirty="0"/>
          </a:p>
          <a:p>
            <a:pPr marL="365760" indent="-256032" fontAlgn="auto">
              <a:spcAft>
                <a:spcPts val="0"/>
              </a:spcAft>
              <a:buFont typeface="Wingdings 3"/>
              <a:buChar char=""/>
              <a:defRPr/>
            </a:pPr>
            <a:r>
              <a:rPr lang="en-GB" dirty="0"/>
              <a:t>International Diabetes Federation (IDF) data indicate that by the year 2025, the number of people affected will reach 333 million –90% of these people will have Type 2 diabetes.</a:t>
            </a:r>
          </a:p>
          <a:p>
            <a:pPr marL="365760" indent="-256032" fontAlgn="auto">
              <a:spcAft>
                <a:spcPts val="0"/>
              </a:spcAft>
              <a:buFont typeface="Wingdings 3"/>
              <a:buChar char=""/>
              <a:defRPr/>
            </a:pPr>
            <a:endParaRPr lang="en-GB" dirty="0"/>
          </a:p>
          <a:p>
            <a:pPr marL="365760" indent="-256032" fontAlgn="auto">
              <a:spcAft>
                <a:spcPts val="0"/>
              </a:spcAft>
              <a:buFont typeface="Wingdings 3"/>
              <a:buChar char=""/>
              <a:defRPr/>
            </a:pPr>
            <a:r>
              <a:rPr lang="en-GB" dirty="0"/>
              <a:t>In most Western societies, the overall prevalence has reached 4-6%, and is as high as 10-12% among 60-70-year-old people.</a:t>
            </a:r>
          </a:p>
          <a:p>
            <a:pPr marL="365760" indent="-256032" fontAlgn="auto">
              <a:spcAft>
                <a:spcPts val="0"/>
              </a:spcAft>
              <a:buFont typeface="Wingdings 3"/>
              <a:buChar char=""/>
              <a:defRPr/>
            </a:pPr>
            <a:endParaRPr lang="en-GB" dirty="0"/>
          </a:p>
          <a:p>
            <a:pPr marL="365760" indent="-256032" fontAlgn="auto">
              <a:spcAft>
                <a:spcPts val="0"/>
              </a:spcAft>
              <a:buFont typeface="Wingdings 3"/>
              <a:buChar char=""/>
              <a:defRPr/>
            </a:pPr>
            <a:r>
              <a:rPr lang="en-GB" dirty="0"/>
              <a:t>The annual health costs caused by diabetes and its complications account for around 6-12% of all health-care expenditure.</a:t>
            </a:r>
          </a:p>
        </p:txBody>
      </p:sp>
    </p:spTree>
    <p:extLst>
      <p:ext uri="{BB962C8B-B14F-4D97-AF65-F5344CB8AC3E}">
        <p14:creationId xmlns:p14="http://schemas.microsoft.com/office/powerpoint/2010/main" val="702033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2"/>
          <p:cNvSpPr>
            <a:spLocks noGrp="1"/>
          </p:cNvSpPr>
          <p:nvPr>
            <p:ph type="title"/>
          </p:nvPr>
        </p:nvSpPr>
        <p:spPr/>
        <p:txBody>
          <a:bodyPr/>
          <a:lstStyle/>
          <a:p>
            <a:r>
              <a:rPr lang="en-US"/>
              <a:t>Comprehensive Medical Evaluation</a:t>
            </a:r>
          </a:p>
        </p:txBody>
      </p:sp>
      <p:sp>
        <p:nvSpPr>
          <p:cNvPr id="81922" name="Content Placeholder 1"/>
          <p:cNvSpPr>
            <a:spLocks noGrp="1"/>
          </p:cNvSpPr>
          <p:nvPr>
            <p:ph idx="1"/>
          </p:nvPr>
        </p:nvSpPr>
        <p:spPr/>
        <p:txBody>
          <a:bodyPr>
            <a:normAutofit lnSpcReduction="10000"/>
          </a:bodyPr>
          <a:lstStyle/>
          <a:p>
            <a:pPr marL="0" indent="0">
              <a:spcBef>
                <a:spcPts val="1600"/>
              </a:spcBef>
              <a:buNone/>
            </a:pPr>
            <a:r>
              <a:rPr lang="en-US" dirty="0"/>
              <a:t>A complete medical evaluation should be performed at the initial visit to:</a:t>
            </a:r>
          </a:p>
          <a:p>
            <a:pPr marL="0">
              <a:spcBef>
                <a:spcPts val="800"/>
              </a:spcBef>
            </a:pPr>
            <a:r>
              <a:rPr lang="en-US" dirty="0"/>
              <a:t>Confirm &amp; classify diagnosis </a:t>
            </a:r>
            <a:r>
              <a:rPr lang="en-US" dirty="0">
                <a:solidFill>
                  <a:schemeClr val="accent6"/>
                </a:solidFill>
              </a:rPr>
              <a:t>B</a:t>
            </a:r>
          </a:p>
          <a:p>
            <a:pPr marL="0">
              <a:spcBef>
                <a:spcPts val="800"/>
              </a:spcBef>
            </a:pPr>
            <a:r>
              <a:rPr lang="en-US" dirty="0"/>
              <a:t>Detect complications &amp; potential comorbid</a:t>
            </a:r>
            <a:br>
              <a:rPr lang="en-US" dirty="0"/>
            </a:br>
            <a:r>
              <a:rPr lang="en-US" dirty="0"/>
              <a:t>   conditions </a:t>
            </a:r>
            <a:r>
              <a:rPr lang="en-US" dirty="0">
                <a:solidFill>
                  <a:schemeClr val="accent6"/>
                </a:solidFill>
              </a:rPr>
              <a:t>E</a:t>
            </a:r>
          </a:p>
          <a:p>
            <a:pPr marL="0">
              <a:spcBef>
                <a:spcPts val="800"/>
              </a:spcBef>
            </a:pPr>
            <a:r>
              <a:rPr lang="en-US" dirty="0"/>
              <a:t>Review prior treatment &amp; risk factor control </a:t>
            </a:r>
            <a:r>
              <a:rPr lang="en-US" dirty="0">
                <a:solidFill>
                  <a:schemeClr val="accent6"/>
                </a:solidFill>
              </a:rPr>
              <a:t>E</a:t>
            </a:r>
          </a:p>
          <a:p>
            <a:pPr marL="0">
              <a:spcBef>
                <a:spcPts val="800"/>
              </a:spcBef>
            </a:pPr>
            <a:r>
              <a:rPr lang="en-US" dirty="0"/>
              <a:t>Begin formulation of care management plan </a:t>
            </a:r>
            <a:r>
              <a:rPr lang="en-US" dirty="0">
                <a:solidFill>
                  <a:schemeClr val="accent6"/>
                </a:solidFill>
              </a:rPr>
              <a:t>B</a:t>
            </a:r>
          </a:p>
          <a:p>
            <a:pPr marL="0">
              <a:spcBef>
                <a:spcPts val="800"/>
              </a:spcBef>
            </a:pPr>
            <a:r>
              <a:rPr lang="en-US" dirty="0"/>
              <a:t>Develop a continuing care plan </a:t>
            </a:r>
            <a:r>
              <a:rPr lang="en-US" dirty="0">
                <a:solidFill>
                  <a:schemeClr val="accent6"/>
                </a:solidFill>
              </a:rPr>
              <a:t>B</a:t>
            </a:r>
          </a:p>
        </p:txBody>
      </p:sp>
      <p:sp>
        <p:nvSpPr>
          <p:cNvPr id="7" name="TextBox 6"/>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Comprehensive Medical Evaluation and Assessment of Comorbidities. Diabetes Care 2017; 40 (Suppl. 1): S25-S32</a:t>
            </a:r>
          </a:p>
        </p:txBody>
      </p:sp>
    </p:spTree>
    <p:extLst>
      <p:ext uri="{BB962C8B-B14F-4D97-AF65-F5344CB8AC3E}">
        <p14:creationId xmlns:p14="http://schemas.microsoft.com/office/powerpoint/2010/main" val="4258735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2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2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2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p:cNvSpPr>
            <a:spLocks noGrp="1"/>
          </p:cNvSpPr>
          <p:nvPr>
            <p:ph type="title"/>
          </p:nvPr>
        </p:nvSpPr>
        <p:spPr/>
        <p:txBody>
          <a:bodyPr>
            <a:normAutofit/>
          </a:bodyPr>
          <a:lstStyle/>
          <a:p>
            <a:r>
              <a:rPr lang="en-US" sz="3733" dirty="0"/>
              <a:t>Components of the Comprehensive Diabetes Evaluation</a:t>
            </a:r>
          </a:p>
        </p:txBody>
      </p:sp>
      <p:sp>
        <p:nvSpPr>
          <p:cNvPr id="82946" name="Content Placeholder 2"/>
          <p:cNvSpPr>
            <a:spLocks noGrp="1"/>
          </p:cNvSpPr>
          <p:nvPr>
            <p:ph idx="1"/>
          </p:nvPr>
        </p:nvSpPr>
        <p:spPr/>
        <p:txBody>
          <a:bodyPr>
            <a:noAutofit/>
          </a:bodyPr>
          <a:lstStyle/>
          <a:p>
            <a:pPr marL="0" indent="0">
              <a:spcBef>
                <a:spcPts val="1600"/>
              </a:spcBef>
              <a:buNone/>
            </a:pPr>
            <a:r>
              <a:rPr lang="en-US" dirty="0">
                <a:solidFill>
                  <a:schemeClr val="accent6"/>
                </a:solidFill>
              </a:rPr>
              <a:t>Medical history:</a:t>
            </a:r>
          </a:p>
          <a:p>
            <a:pPr marL="0">
              <a:lnSpc>
                <a:spcPts val="3200"/>
              </a:lnSpc>
              <a:spcBef>
                <a:spcPts val="1600"/>
              </a:spcBef>
            </a:pPr>
            <a:r>
              <a:rPr lang="en-US" sz="3200" dirty="0"/>
              <a:t>Age and characteristics of onset of diabetes</a:t>
            </a:r>
          </a:p>
          <a:p>
            <a:pPr indent="-457189">
              <a:lnSpc>
                <a:spcPts val="3200"/>
              </a:lnSpc>
              <a:spcBef>
                <a:spcPts val="1600"/>
              </a:spcBef>
            </a:pPr>
            <a:r>
              <a:rPr lang="en-US" sz="3200" dirty="0"/>
              <a:t>Eating patterns, nutritional status, weight history, sleep behaviors, physical activity habits, nutrition education</a:t>
            </a:r>
          </a:p>
          <a:p>
            <a:pPr indent="-457189">
              <a:lnSpc>
                <a:spcPts val="3200"/>
              </a:lnSpc>
              <a:spcBef>
                <a:spcPts val="1600"/>
              </a:spcBef>
            </a:pPr>
            <a:r>
              <a:rPr lang="en-US" sz="3200" dirty="0"/>
              <a:t>Presence of common comorbidities and dental disease</a:t>
            </a:r>
          </a:p>
          <a:p>
            <a:pPr indent="-457189">
              <a:lnSpc>
                <a:spcPts val="3200"/>
              </a:lnSpc>
              <a:spcBef>
                <a:spcPts val="1600"/>
              </a:spcBef>
            </a:pPr>
            <a:r>
              <a:rPr lang="en-US" sz="3200" dirty="0"/>
              <a:t>Screen for psychosocial problems and other barriers to self-management </a:t>
            </a:r>
          </a:p>
          <a:p>
            <a:pPr indent="-457189">
              <a:lnSpc>
                <a:spcPts val="3200"/>
              </a:lnSpc>
              <a:spcBef>
                <a:spcPts val="1600"/>
              </a:spcBef>
            </a:pPr>
            <a:r>
              <a:rPr lang="en-US" sz="3200" dirty="0"/>
              <a:t>History of tobacco use, alcohol consumption, and substance use</a:t>
            </a:r>
          </a:p>
          <a:p>
            <a:pPr indent="-457189">
              <a:lnSpc>
                <a:spcPts val="3200"/>
              </a:lnSpc>
              <a:spcBef>
                <a:spcPts val="1600"/>
              </a:spcBef>
            </a:pPr>
            <a:endParaRPr lang="en-US" sz="3200" dirty="0"/>
          </a:p>
          <a:p>
            <a:pPr marL="0">
              <a:lnSpc>
                <a:spcPts val="3200"/>
              </a:lnSpc>
              <a:spcBef>
                <a:spcPts val="1600"/>
              </a:spcBef>
            </a:pPr>
            <a:endParaRPr lang="en-US" sz="3200" dirty="0"/>
          </a:p>
          <a:p>
            <a:pPr marL="0" indent="0">
              <a:spcBef>
                <a:spcPts val="1600"/>
              </a:spcBef>
            </a:pPr>
            <a:endParaRPr lang="en-US" sz="2400" dirty="0">
              <a:latin typeface="Times New Roman" pitchFamily="18" charset="0"/>
              <a:cs typeface="Times New Roman" pitchFamily="18" charset="0"/>
            </a:endParaRP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Comprehensive Medical Evaluation and Assessment of Comorbidities. Diabetes Care 2017; 40 (Suppl. 1): S25-S32</a:t>
            </a:r>
          </a:p>
        </p:txBody>
      </p:sp>
    </p:spTree>
    <p:extLst>
      <p:ext uri="{BB962C8B-B14F-4D97-AF65-F5344CB8AC3E}">
        <p14:creationId xmlns:p14="http://schemas.microsoft.com/office/powerpoint/2010/main" val="3592772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noAutofit/>
          </a:bodyPr>
          <a:lstStyle/>
          <a:p>
            <a:r>
              <a:rPr lang="en-US" sz="3467" dirty="0"/>
              <a:t>Components of the Comprehensive Diabetes Evaluation (2)</a:t>
            </a:r>
          </a:p>
        </p:txBody>
      </p:sp>
      <p:sp>
        <p:nvSpPr>
          <p:cNvPr id="83971" name="Content Placeholder 2"/>
          <p:cNvSpPr>
            <a:spLocks noGrp="1"/>
          </p:cNvSpPr>
          <p:nvPr>
            <p:ph idx="1"/>
          </p:nvPr>
        </p:nvSpPr>
        <p:spPr/>
        <p:txBody>
          <a:bodyPr>
            <a:normAutofit fontScale="92500"/>
          </a:bodyPr>
          <a:lstStyle/>
          <a:p>
            <a:pPr marL="0" indent="0">
              <a:spcBef>
                <a:spcPts val="1600"/>
              </a:spcBef>
              <a:buNone/>
            </a:pPr>
            <a:r>
              <a:rPr lang="en-US" dirty="0">
                <a:solidFill>
                  <a:schemeClr val="accent6"/>
                </a:solidFill>
              </a:rPr>
              <a:t>Medical History (2):</a:t>
            </a:r>
          </a:p>
          <a:p>
            <a:pPr marL="0">
              <a:lnSpc>
                <a:spcPts val="3200"/>
              </a:lnSpc>
              <a:spcBef>
                <a:spcPts val="1600"/>
              </a:spcBef>
            </a:pPr>
            <a:r>
              <a:rPr lang="en-US" sz="3200" dirty="0"/>
              <a:t>Diabetes education, self-management, and support </a:t>
            </a:r>
            <a:br>
              <a:rPr lang="en-US" sz="3200" dirty="0"/>
            </a:br>
            <a:r>
              <a:rPr lang="en-US" sz="3200" dirty="0"/>
              <a:t>   history &amp; needs</a:t>
            </a:r>
          </a:p>
          <a:p>
            <a:pPr marL="0">
              <a:lnSpc>
                <a:spcPts val="3200"/>
              </a:lnSpc>
              <a:spcBef>
                <a:spcPts val="1600"/>
              </a:spcBef>
            </a:pPr>
            <a:r>
              <a:rPr lang="en-US" sz="3200" dirty="0"/>
              <a:t>Previous treatment regimens and response to therapy</a:t>
            </a:r>
            <a:br>
              <a:rPr lang="en-US" sz="3200" dirty="0"/>
            </a:br>
            <a:r>
              <a:rPr lang="en-US" sz="3200" dirty="0"/>
              <a:t>   (A1C records)</a:t>
            </a:r>
          </a:p>
          <a:p>
            <a:pPr marL="0">
              <a:lnSpc>
                <a:spcPts val="3200"/>
              </a:lnSpc>
              <a:spcBef>
                <a:spcPts val="1600"/>
              </a:spcBef>
            </a:pPr>
            <a:r>
              <a:rPr lang="en-US" sz="3200" dirty="0"/>
              <a:t>Results of glucose monitoring and patient’s use of data</a:t>
            </a:r>
          </a:p>
          <a:p>
            <a:pPr marL="0">
              <a:lnSpc>
                <a:spcPts val="3200"/>
              </a:lnSpc>
              <a:spcBef>
                <a:spcPts val="1600"/>
              </a:spcBef>
            </a:pPr>
            <a:r>
              <a:rPr lang="en-US" sz="3200" dirty="0"/>
              <a:t>DKA frequency, severity, and cause</a:t>
            </a:r>
          </a:p>
          <a:p>
            <a:pPr marL="0">
              <a:lnSpc>
                <a:spcPts val="3200"/>
              </a:lnSpc>
              <a:spcBef>
                <a:spcPts val="1600"/>
              </a:spcBef>
            </a:pPr>
            <a:r>
              <a:rPr lang="en-US" sz="3200" dirty="0"/>
              <a:t>Hypoglycemia episodes, awareness, frequency &amp; causes</a:t>
            </a:r>
          </a:p>
          <a:p>
            <a:pPr marL="0">
              <a:lnSpc>
                <a:spcPts val="3200"/>
              </a:lnSpc>
              <a:spcBef>
                <a:spcPts val="1600"/>
              </a:spcBef>
            </a:pPr>
            <a:r>
              <a:rPr lang="en-US" sz="3200" dirty="0"/>
              <a:t>Assess medication-taking behaviors/barriers to adherence</a:t>
            </a:r>
          </a:p>
          <a:p>
            <a:pPr marL="0">
              <a:lnSpc>
                <a:spcPts val="3200"/>
              </a:lnSpc>
              <a:spcBef>
                <a:spcPts val="1600"/>
              </a:spcBef>
            </a:pPr>
            <a:endParaRPr lang="en-US" sz="3200" dirty="0"/>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Comprehensive Medical Evaluation and Assessment of Comorbidities. Diabetes Care 2017; 40 (Suppl. 1): S25-S32</a:t>
            </a:r>
          </a:p>
        </p:txBody>
      </p:sp>
    </p:spTree>
    <p:extLst>
      <p:ext uri="{BB962C8B-B14F-4D97-AF65-F5344CB8AC3E}">
        <p14:creationId xmlns:p14="http://schemas.microsoft.com/office/powerpoint/2010/main" val="2579138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noAutofit/>
          </a:bodyPr>
          <a:lstStyle/>
          <a:p>
            <a:r>
              <a:rPr lang="en-US" sz="3467" dirty="0"/>
              <a:t>Components of the Comprehensive Diabetes Evaluation (3)</a:t>
            </a:r>
          </a:p>
        </p:txBody>
      </p:sp>
      <p:sp>
        <p:nvSpPr>
          <p:cNvPr id="84995" name="Content Placeholder 2"/>
          <p:cNvSpPr>
            <a:spLocks noGrp="1"/>
          </p:cNvSpPr>
          <p:nvPr>
            <p:ph idx="1"/>
          </p:nvPr>
        </p:nvSpPr>
        <p:spPr/>
        <p:txBody>
          <a:bodyPr/>
          <a:lstStyle/>
          <a:p>
            <a:pPr marL="0" indent="0">
              <a:spcBef>
                <a:spcPts val="1600"/>
              </a:spcBef>
              <a:buNone/>
            </a:pPr>
            <a:r>
              <a:rPr lang="en-US" dirty="0">
                <a:solidFill>
                  <a:schemeClr val="accent6"/>
                </a:solidFill>
              </a:rPr>
              <a:t>Medical History (3):</a:t>
            </a:r>
          </a:p>
          <a:p>
            <a:pPr marL="0">
              <a:lnSpc>
                <a:spcPct val="90000"/>
              </a:lnSpc>
              <a:spcBef>
                <a:spcPts val="1600"/>
              </a:spcBef>
            </a:pPr>
            <a:r>
              <a:rPr lang="en-US" sz="3200" dirty="0"/>
              <a:t>History of increased blood pressure, abnormal lipids</a:t>
            </a:r>
          </a:p>
          <a:p>
            <a:pPr marL="0">
              <a:lnSpc>
                <a:spcPct val="90000"/>
              </a:lnSpc>
              <a:spcBef>
                <a:spcPts val="1600"/>
              </a:spcBef>
            </a:pPr>
            <a:r>
              <a:rPr lang="en-US" sz="3200" dirty="0"/>
              <a:t>Microvascular: retinopathy, nephropathy, and neuropathy  </a:t>
            </a:r>
            <a:br>
              <a:rPr lang="en-US" sz="3200" dirty="0"/>
            </a:br>
            <a:r>
              <a:rPr lang="en-US" sz="3200" dirty="0"/>
              <a:t>   (sensory, including history of foot lesions; autonomic, </a:t>
            </a:r>
            <a:br>
              <a:rPr lang="en-US" sz="3200" dirty="0"/>
            </a:br>
            <a:r>
              <a:rPr lang="en-US" sz="3200" dirty="0"/>
              <a:t>   including sexual dysfunction and gastroparesis)</a:t>
            </a:r>
          </a:p>
          <a:p>
            <a:pPr marL="0">
              <a:lnSpc>
                <a:spcPct val="90000"/>
              </a:lnSpc>
              <a:spcBef>
                <a:spcPts val="1600"/>
              </a:spcBef>
            </a:pPr>
            <a:r>
              <a:rPr lang="en-US" sz="3200" dirty="0"/>
              <a:t>Macrovascular: coronary heart disease, cerebrovascular</a:t>
            </a:r>
            <a:br>
              <a:rPr lang="en-US" sz="3200" dirty="0"/>
            </a:br>
            <a:r>
              <a:rPr lang="en-US" sz="3200" dirty="0"/>
              <a:t>   disease, and peripheral arterial disease</a:t>
            </a:r>
          </a:p>
          <a:p>
            <a:pPr indent="-457189">
              <a:lnSpc>
                <a:spcPct val="90000"/>
              </a:lnSpc>
              <a:spcBef>
                <a:spcPts val="1600"/>
              </a:spcBef>
            </a:pPr>
            <a:r>
              <a:rPr lang="en-US" sz="3200" dirty="0"/>
              <a:t>For women with childbearing capacity, review contraception and preconception planning</a:t>
            </a:r>
          </a:p>
          <a:p>
            <a:pPr marL="0" indent="0">
              <a:spcBef>
                <a:spcPts val="1600"/>
              </a:spcBef>
            </a:pPr>
            <a:endParaRPr lang="en-US" sz="3200" dirty="0"/>
          </a:p>
          <a:p>
            <a:pPr marL="0" indent="0">
              <a:spcBef>
                <a:spcPts val="1600"/>
              </a:spcBef>
            </a:pPr>
            <a:endParaRPr lang="en-US" sz="3200" dirty="0"/>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Comprehensive Medical Evaluation and Assessment of Comorbidities. Diabetes Care 2017; 40 (Suppl. 1): S25-S32</a:t>
            </a:r>
          </a:p>
        </p:txBody>
      </p:sp>
    </p:spTree>
    <p:extLst>
      <p:ext uri="{BB962C8B-B14F-4D97-AF65-F5344CB8AC3E}">
        <p14:creationId xmlns:p14="http://schemas.microsoft.com/office/powerpoint/2010/main" val="1702681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itle 2"/>
          <p:cNvSpPr>
            <a:spLocks noGrp="1"/>
          </p:cNvSpPr>
          <p:nvPr>
            <p:ph type="title"/>
          </p:nvPr>
        </p:nvSpPr>
        <p:spPr/>
        <p:txBody>
          <a:bodyPr>
            <a:noAutofit/>
          </a:bodyPr>
          <a:lstStyle/>
          <a:p>
            <a:r>
              <a:rPr lang="en-US" sz="3467" dirty="0"/>
              <a:t>Components of the Comprehensive Diabetes Evaluation (4)</a:t>
            </a:r>
          </a:p>
        </p:txBody>
      </p:sp>
      <p:sp>
        <p:nvSpPr>
          <p:cNvPr id="86018" name="Content Placeholder 1"/>
          <p:cNvSpPr>
            <a:spLocks noGrp="1"/>
          </p:cNvSpPr>
          <p:nvPr>
            <p:ph idx="1"/>
          </p:nvPr>
        </p:nvSpPr>
        <p:spPr>
          <a:xfrm>
            <a:off x="503587" y="1024179"/>
            <a:ext cx="11277600" cy="5105400"/>
          </a:xfrm>
        </p:spPr>
        <p:txBody>
          <a:bodyPr>
            <a:noAutofit/>
          </a:bodyPr>
          <a:lstStyle/>
          <a:p>
            <a:pPr marL="0" indent="0">
              <a:spcBef>
                <a:spcPts val="1600"/>
              </a:spcBef>
              <a:buNone/>
            </a:pPr>
            <a:r>
              <a:rPr lang="en-US" dirty="0">
                <a:solidFill>
                  <a:schemeClr val="accent6"/>
                </a:solidFill>
              </a:rPr>
              <a:t>Physical Examination:</a:t>
            </a:r>
          </a:p>
          <a:p>
            <a:pPr marL="0">
              <a:lnSpc>
                <a:spcPts val="3200"/>
              </a:lnSpc>
              <a:spcBef>
                <a:spcPts val="1600"/>
              </a:spcBef>
            </a:pPr>
            <a:r>
              <a:rPr lang="en-US" sz="3200" dirty="0"/>
              <a:t>Height, weight, and BMI; growth and pubertal development </a:t>
            </a:r>
            <a:br>
              <a:rPr lang="en-US" sz="3200" dirty="0"/>
            </a:br>
            <a:r>
              <a:rPr lang="en-US" sz="3200" dirty="0"/>
              <a:t>   in children and adolescents</a:t>
            </a:r>
          </a:p>
          <a:p>
            <a:pPr marL="0">
              <a:lnSpc>
                <a:spcPts val="3200"/>
              </a:lnSpc>
              <a:spcBef>
                <a:spcPts val="1600"/>
              </a:spcBef>
            </a:pPr>
            <a:r>
              <a:rPr lang="en-US" sz="3200" dirty="0"/>
              <a:t>Blood pressure determination, including orthostatic </a:t>
            </a:r>
            <a:br>
              <a:rPr lang="en-US" sz="3200" dirty="0"/>
            </a:br>
            <a:r>
              <a:rPr lang="en-US" sz="3200" dirty="0"/>
              <a:t>   measurements when indicated</a:t>
            </a:r>
          </a:p>
          <a:p>
            <a:pPr marL="0">
              <a:lnSpc>
                <a:spcPts val="3200"/>
              </a:lnSpc>
              <a:spcBef>
                <a:spcPts val="1600"/>
              </a:spcBef>
            </a:pPr>
            <a:r>
              <a:rPr lang="en-US" sz="3200" dirty="0"/>
              <a:t>Fundoscopic examination</a:t>
            </a:r>
          </a:p>
          <a:p>
            <a:pPr marL="0">
              <a:lnSpc>
                <a:spcPts val="3200"/>
              </a:lnSpc>
              <a:spcBef>
                <a:spcPts val="1600"/>
              </a:spcBef>
            </a:pPr>
            <a:r>
              <a:rPr lang="en-US" sz="3200" dirty="0"/>
              <a:t>Thyroid palpation</a:t>
            </a:r>
          </a:p>
          <a:p>
            <a:pPr marL="0">
              <a:lnSpc>
                <a:spcPts val="3200"/>
              </a:lnSpc>
              <a:spcBef>
                <a:spcPts val="1600"/>
              </a:spcBef>
            </a:pPr>
            <a:r>
              <a:rPr lang="en-US" sz="3200" dirty="0"/>
              <a:t>Skin examination</a:t>
            </a:r>
          </a:p>
          <a:p>
            <a:pPr marL="0">
              <a:lnSpc>
                <a:spcPts val="3200"/>
              </a:lnSpc>
              <a:spcBef>
                <a:spcPts val="1600"/>
              </a:spcBef>
            </a:pPr>
            <a:r>
              <a:rPr lang="en-US" sz="3200" dirty="0"/>
              <a:t>Comprehensive foot examination</a:t>
            </a:r>
          </a:p>
          <a:p>
            <a:pPr marL="0">
              <a:lnSpc>
                <a:spcPct val="110000"/>
              </a:lnSpc>
              <a:spcBef>
                <a:spcPts val="1600"/>
              </a:spcBef>
            </a:pPr>
            <a:endParaRPr lang="en-US" sz="3200" dirty="0"/>
          </a:p>
          <a:p>
            <a:pPr marL="0" indent="0">
              <a:spcBef>
                <a:spcPts val="1600"/>
              </a:spcBef>
            </a:pPr>
            <a:endParaRPr lang="en-US" sz="3200" dirty="0"/>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Comprehensive Medical Evaluation and Assessment of Comorbidities. Diabetes Care 2017; 40 (Suppl. 1): S25-S32</a:t>
            </a:r>
          </a:p>
        </p:txBody>
      </p:sp>
    </p:spTree>
    <p:extLst>
      <p:ext uri="{BB962C8B-B14F-4D97-AF65-F5344CB8AC3E}">
        <p14:creationId xmlns:p14="http://schemas.microsoft.com/office/powerpoint/2010/main" val="3019600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2"/>
          <p:cNvSpPr>
            <a:spLocks noGrp="1"/>
          </p:cNvSpPr>
          <p:nvPr>
            <p:ph type="title"/>
          </p:nvPr>
        </p:nvSpPr>
        <p:spPr/>
        <p:txBody>
          <a:bodyPr>
            <a:noAutofit/>
          </a:bodyPr>
          <a:lstStyle/>
          <a:p>
            <a:r>
              <a:rPr lang="en-US" sz="3467" dirty="0"/>
              <a:t>Components of the Comprehensive Diabetes Evaluation (5)</a:t>
            </a:r>
          </a:p>
        </p:txBody>
      </p:sp>
      <p:sp>
        <p:nvSpPr>
          <p:cNvPr id="87043" name="Content Placeholder 4"/>
          <p:cNvSpPr>
            <a:spLocks noGrp="1"/>
          </p:cNvSpPr>
          <p:nvPr>
            <p:ph idx="1"/>
          </p:nvPr>
        </p:nvSpPr>
        <p:spPr/>
        <p:txBody>
          <a:bodyPr>
            <a:normAutofit/>
          </a:bodyPr>
          <a:lstStyle/>
          <a:p>
            <a:pPr marL="0" indent="0">
              <a:spcBef>
                <a:spcPts val="1600"/>
              </a:spcBef>
              <a:buNone/>
            </a:pPr>
            <a:r>
              <a:rPr lang="en-US" dirty="0">
                <a:solidFill>
                  <a:schemeClr val="accent6"/>
                </a:solidFill>
              </a:rPr>
              <a:t>Laboratory Evaluation</a:t>
            </a:r>
          </a:p>
          <a:p>
            <a:pPr marL="0">
              <a:spcBef>
                <a:spcPts val="1600"/>
              </a:spcBef>
            </a:pPr>
            <a:r>
              <a:rPr lang="en-US" sz="3200" dirty="0"/>
              <a:t>A1C, if results not available within past 3 months</a:t>
            </a:r>
          </a:p>
          <a:p>
            <a:pPr marL="0">
              <a:spcBef>
                <a:spcPts val="1600"/>
              </a:spcBef>
            </a:pPr>
            <a:r>
              <a:rPr lang="en-US" sz="3200" dirty="0"/>
              <a:t>If not performed/available within past year:</a:t>
            </a:r>
          </a:p>
          <a:p>
            <a:pPr lvl="1">
              <a:spcBef>
                <a:spcPts val="800"/>
              </a:spcBef>
            </a:pPr>
            <a:r>
              <a:rPr lang="en-US" sz="2667" dirty="0"/>
              <a:t>Fasting lipid profile</a:t>
            </a:r>
          </a:p>
          <a:p>
            <a:pPr lvl="1">
              <a:spcBef>
                <a:spcPts val="800"/>
              </a:spcBef>
            </a:pPr>
            <a:r>
              <a:rPr lang="en-US" sz="2667" dirty="0"/>
              <a:t>Liver function tests</a:t>
            </a:r>
          </a:p>
          <a:p>
            <a:pPr lvl="1">
              <a:spcBef>
                <a:spcPts val="800"/>
              </a:spcBef>
            </a:pPr>
            <a:r>
              <a:rPr lang="en-US" sz="2667" dirty="0"/>
              <a:t>Spot urinary albumin-to-creatinine ratio</a:t>
            </a:r>
          </a:p>
          <a:p>
            <a:pPr lvl="1">
              <a:spcBef>
                <a:spcPts val="800"/>
              </a:spcBef>
            </a:pPr>
            <a:r>
              <a:rPr lang="en-US" sz="2667" dirty="0"/>
              <a:t>Serum </a:t>
            </a:r>
            <a:r>
              <a:rPr lang="en-US" sz="2667" dirty="0" err="1"/>
              <a:t>creatinine</a:t>
            </a:r>
            <a:r>
              <a:rPr lang="en-US" sz="2667" dirty="0"/>
              <a:t> and </a:t>
            </a:r>
            <a:r>
              <a:rPr lang="en-US" sz="2667" dirty="0" err="1"/>
              <a:t>eGFR</a:t>
            </a:r>
            <a:endParaRPr lang="en-US" sz="2667" dirty="0"/>
          </a:p>
          <a:p>
            <a:pPr lvl="1">
              <a:spcBef>
                <a:spcPts val="800"/>
              </a:spcBef>
            </a:pPr>
            <a:r>
              <a:rPr lang="en-US" sz="2667" dirty="0"/>
              <a:t>Thyroid-stimulating hormone in patients with type 1 diabetes</a:t>
            </a: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Comprehensive Medical Evaluation and Assessment of Comorbidities. Diabetes Care 2017; 40 (Suppl. 1): S25-S32</a:t>
            </a:r>
          </a:p>
        </p:txBody>
      </p:sp>
    </p:spTree>
    <p:extLst>
      <p:ext uri="{BB962C8B-B14F-4D97-AF65-F5344CB8AC3E}">
        <p14:creationId xmlns:p14="http://schemas.microsoft.com/office/powerpoint/2010/main" val="1467450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p:txBody>
          <a:bodyPr/>
          <a:lstStyle/>
          <a:p>
            <a:r>
              <a:rPr lang="en-US" dirty="0"/>
              <a:t>Common Comorbidities</a:t>
            </a:r>
          </a:p>
        </p:txBody>
      </p:sp>
      <p:sp>
        <p:nvSpPr>
          <p:cNvPr id="30722" name="Content Placeholder 1"/>
          <p:cNvSpPr>
            <a:spLocks noGrp="1"/>
          </p:cNvSpPr>
          <p:nvPr>
            <p:ph idx="1"/>
          </p:nvPr>
        </p:nvSpPr>
        <p:spPr>
          <a:xfrm>
            <a:off x="0" y="1024179"/>
            <a:ext cx="12192000" cy="5105400"/>
          </a:xfrm>
        </p:spPr>
        <p:txBody>
          <a:bodyPr numCol="2">
            <a:normAutofit/>
          </a:bodyPr>
          <a:lstStyle/>
          <a:p>
            <a:pPr marL="685783" indent="-685783">
              <a:spcBef>
                <a:spcPts val="1600"/>
              </a:spcBef>
            </a:pPr>
            <a:r>
              <a:rPr lang="en-US" dirty="0"/>
              <a:t>Autoimmune Diseases (T1D)</a:t>
            </a:r>
          </a:p>
          <a:p>
            <a:pPr marL="685783" indent="-685783">
              <a:spcBef>
                <a:spcPts val="1600"/>
              </a:spcBef>
            </a:pPr>
            <a:r>
              <a:rPr lang="en-US" dirty="0"/>
              <a:t>Cancer</a:t>
            </a:r>
          </a:p>
          <a:p>
            <a:pPr marL="685783" indent="-685783">
              <a:spcBef>
                <a:spcPts val="1600"/>
              </a:spcBef>
            </a:pPr>
            <a:r>
              <a:rPr lang="en-US" dirty="0"/>
              <a:t>Cognitive Impairment Dementia</a:t>
            </a:r>
          </a:p>
          <a:p>
            <a:pPr marL="685783" indent="-685783">
              <a:spcBef>
                <a:spcPts val="1600"/>
              </a:spcBef>
            </a:pPr>
            <a:r>
              <a:rPr lang="en-US" dirty="0"/>
              <a:t>Fatty Liver Disease</a:t>
            </a:r>
          </a:p>
          <a:p>
            <a:pPr marL="685783" indent="-685783">
              <a:spcBef>
                <a:spcPts val="1600"/>
              </a:spcBef>
            </a:pPr>
            <a:r>
              <a:rPr lang="en-US" dirty="0"/>
              <a:t>Fractures</a:t>
            </a:r>
          </a:p>
          <a:p>
            <a:pPr marL="685783" indent="-685783">
              <a:spcBef>
                <a:spcPts val="1600"/>
              </a:spcBef>
            </a:pPr>
            <a:r>
              <a:rPr lang="en-US" dirty="0"/>
              <a:t>Hearing Impairment</a:t>
            </a:r>
          </a:p>
          <a:p>
            <a:pPr marL="685783" indent="-685783">
              <a:spcBef>
                <a:spcPts val="1600"/>
              </a:spcBef>
            </a:pPr>
            <a:r>
              <a:rPr lang="en-US" dirty="0"/>
              <a:t>HIV</a:t>
            </a:r>
          </a:p>
          <a:p>
            <a:pPr marL="685783" indent="-685783">
              <a:spcBef>
                <a:spcPts val="1600"/>
              </a:spcBef>
            </a:pPr>
            <a:r>
              <a:rPr lang="en-US" dirty="0"/>
              <a:t>Low Testosterone (Men)</a:t>
            </a:r>
          </a:p>
          <a:p>
            <a:pPr marL="685783" indent="-685783">
              <a:spcBef>
                <a:spcPts val="1600"/>
              </a:spcBef>
            </a:pPr>
            <a:r>
              <a:rPr lang="en-US" dirty="0"/>
              <a:t>Obstructive Sleep Apnea</a:t>
            </a:r>
          </a:p>
          <a:p>
            <a:pPr marL="685783" indent="-685783">
              <a:spcBef>
                <a:spcPts val="1600"/>
              </a:spcBef>
            </a:pPr>
            <a:r>
              <a:rPr lang="en-US" dirty="0"/>
              <a:t>Periodontal Disease</a:t>
            </a:r>
          </a:p>
          <a:p>
            <a:pPr marL="685783" indent="-685783">
              <a:spcBef>
                <a:spcPts val="1600"/>
              </a:spcBef>
            </a:pPr>
            <a:r>
              <a:rPr lang="en-US" dirty="0"/>
              <a:t>Psychosocial Disorders</a:t>
            </a: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Comprehensive Medical Evaluation and Assessment of Comorbidities. Diabetes Care 2017; 40 (Suppl. 1): S25-S32</a:t>
            </a:r>
          </a:p>
        </p:txBody>
      </p:sp>
    </p:spTree>
    <p:extLst>
      <p:ext uri="{BB962C8B-B14F-4D97-AF65-F5344CB8AC3E}">
        <p14:creationId xmlns:p14="http://schemas.microsoft.com/office/powerpoint/2010/main" val="1174231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p:txBody>
          <a:bodyPr/>
          <a:lstStyle/>
          <a:p>
            <a:r>
              <a:rPr lang="en-US" dirty="0"/>
              <a:t>Recommendation: Autoimmune Disease</a:t>
            </a:r>
          </a:p>
        </p:txBody>
      </p:sp>
      <p:sp>
        <p:nvSpPr>
          <p:cNvPr id="30722" name="Content Placeholder 1"/>
          <p:cNvSpPr>
            <a:spLocks noGrp="1"/>
          </p:cNvSpPr>
          <p:nvPr>
            <p:ph idx="1"/>
          </p:nvPr>
        </p:nvSpPr>
        <p:spPr/>
        <p:txBody>
          <a:bodyPr/>
          <a:lstStyle/>
          <a:p>
            <a:pPr marL="685783" indent="-685783">
              <a:spcBef>
                <a:spcPts val="1600"/>
              </a:spcBef>
            </a:pPr>
            <a:r>
              <a:rPr lang="en-US" dirty="0"/>
              <a:t>Consider screening patients with type 1 diabetes for autoimmune thyroid disease and celiac disease soon after diagnosis. </a:t>
            </a:r>
            <a:r>
              <a:rPr lang="en-US" dirty="0">
                <a:solidFill>
                  <a:srgbClr val="F79646"/>
                </a:solidFill>
              </a:rPr>
              <a:t>E</a:t>
            </a: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Comprehensive Medical Evaluation and Assessment of Comorbidities. Diabetes Care 2017; 40 (Suppl. 1): S25-S32</a:t>
            </a:r>
          </a:p>
        </p:txBody>
      </p:sp>
    </p:spTree>
    <p:extLst>
      <p:ext uri="{BB962C8B-B14F-4D97-AF65-F5344CB8AC3E}">
        <p14:creationId xmlns:p14="http://schemas.microsoft.com/office/powerpoint/2010/main" val="3488242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a:t>Management of DM</a:t>
            </a:r>
          </a:p>
        </p:txBody>
      </p:sp>
      <p:sp>
        <p:nvSpPr>
          <p:cNvPr id="35842" name="Content Placeholder 1"/>
          <p:cNvSpPr>
            <a:spLocks noGrp="1"/>
          </p:cNvSpPr>
          <p:nvPr>
            <p:ph idx="1"/>
          </p:nvPr>
        </p:nvSpPr>
        <p:spPr>
          <a:xfrm>
            <a:off x="1981200" y="877554"/>
            <a:ext cx="8229600" cy="4356183"/>
          </a:xfrm>
        </p:spPr>
        <p:txBody>
          <a:bodyPr/>
          <a:lstStyle/>
          <a:p>
            <a:r>
              <a:rPr lang="en-GB" altLang="en-US" dirty="0"/>
              <a:t>The major components of the treatment of diabetes are:</a:t>
            </a:r>
          </a:p>
          <a:p>
            <a:endParaRPr lang="en-GB" altLang="en-US" dirty="0"/>
          </a:p>
          <a:p>
            <a:pPr>
              <a:buFont typeface="Wingdings 3" panose="05040102010807070707" pitchFamily="18" charset="2"/>
              <a:buNone/>
            </a:pPr>
            <a:endParaRPr lang="en-GB" altLang="en-US" dirty="0"/>
          </a:p>
        </p:txBody>
      </p:sp>
      <p:graphicFrame>
        <p:nvGraphicFramePr>
          <p:cNvPr id="6" name="Diagram 5"/>
          <p:cNvGraphicFramePr/>
          <p:nvPr>
            <p:extLst>
              <p:ext uri="{D42A27DB-BD31-4B8C-83A1-F6EECF244321}">
                <p14:modId xmlns:p14="http://schemas.microsoft.com/office/powerpoint/2010/main" val="248298833"/>
              </p:ext>
            </p:extLst>
          </p:nvPr>
        </p:nvGraphicFramePr>
        <p:xfrm>
          <a:off x="3024166" y="228599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1134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txBox="1">
            <a:spLocks/>
          </p:cNvSpPr>
          <p:nvPr/>
        </p:nvSpPr>
        <p:spPr bwMode="auto">
          <a:xfrm>
            <a:off x="1398121" y="1470345"/>
            <a:ext cx="940223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defTabSz="1219170" eaLnBrk="0" hangingPunct="0">
              <a:lnSpc>
                <a:spcPts val="5600"/>
              </a:lnSpc>
            </a:pPr>
            <a:br>
              <a:rPr lang="en-US" sz="5600" b="1" dirty="0">
                <a:solidFill>
                  <a:srgbClr val="F79646"/>
                </a:solidFill>
                <a:latin typeface="Verdana" pitchFamily="34" charset="0"/>
              </a:rPr>
            </a:br>
            <a:r>
              <a:rPr lang="en-US" sz="5600" b="1" dirty="0">
                <a:solidFill>
                  <a:srgbClr val="F79646"/>
                </a:solidFill>
                <a:latin typeface="Verdana" pitchFamily="34" charset="0"/>
              </a:rPr>
              <a:t>Lifestyle </a:t>
            </a:r>
          </a:p>
          <a:p>
            <a:pPr marL="0" indent="0" algn="ctr" defTabSz="1219170" eaLnBrk="0" hangingPunct="0">
              <a:lnSpc>
                <a:spcPts val="5600"/>
              </a:lnSpc>
            </a:pPr>
            <a:r>
              <a:rPr lang="en-US" sz="5600" b="1" dirty="0">
                <a:solidFill>
                  <a:srgbClr val="F79646"/>
                </a:solidFill>
                <a:latin typeface="Verdana" pitchFamily="34" charset="0"/>
              </a:rPr>
              <a:t>Management</a:t>
            </a:r>
          </a:p>
        </p:txBody>
      </p:sp>
    </p:spTree>
    <p:extLst>
      <p:ext uri="{BB962C8B-B14F-4D97-AF65-F5344CB8AC3E}">
        <p14:creationId xmlns:p14="http://schemas.microsoft.com/office/powerpoint/2010/main" val="372899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p:cNvSpPr>
          <p:nvPr/>
        </p:nvSpPr>
        <p:spPr bwMode="auto">
          <a:xfrm>
            <a:off x="964589" y="1307776"/>
            <a:ext cx="103631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14400" indent="-914400"/>
            <a:lvl2pPr/>
            <a:lvl3pPr/>
            <a:lvl4pPr/>
            <a:lvl5pPr/>
            <a:lvl6pPr/>
            <a:lvl7pPr/>
            <a:lvl8pPr/>
            <a:lvl9pPr/>
          </a:lstStyle>
          <a:p>
            <a:pPr marL="0" indent="0" algn="ctr" defTabSz="1219170">
              <a:spcBef>
                <a:spcPct val="0"/>
              </a:spcBef>
            </a:pPr>
            <a:r>
              <a:rPr lang="en-US" sz="5600" b="1" dirty="0">
                <a:solidFill>
                  <a:srgbClr val="F79646"/>
                </a:solidFill>
                <a:latin typeface="Helvetica" pitchFamily="34" charset="0"/>
              </a:rPr>
              <a:t>2.  </a:t>
            </a:r>
          </a:p>
          <a:p>
            <a:pPr marL="0" indent="0" algn="ctr" defTabSz="1219170">
              <a:spcBef>
                <a:spcPct val="0"/>
              </a:spcBef>
            </a:pPr>
            <a:r>
              <a:rPr lang="en-US" sz="5600" dirty="0">
                <a:solidFill>
                  <a:srgbClr val="F79646"/>
                </a:solidFill>
                <a:latin typeface="Helvetica" pitchFamily="34" charset="0"/>
              </a:rPr>
              <a:t>Classification </a:t>
            </a:r>
            <a:br>
              <a:rPr lang="en-US" sz="5600" dirty="0">
                <a:solidFill>
                  <a:srgbClr val="F79646"/>
                </a:solidFill>
                <a:latin typeface="Helvetica" pitchFamily="34" charset="0"/>
              </a:rPr>
            </a:br>
            <a:r>
              <a:rPr lang="en-US" sz="5600" dirty="0">
                <a:solidFill>
                  <a:srgbClr val="F79646"/>
                </a:solidFill>
                <a:latin typeface="Helvetica" pitchFamily="34" charset="0"/>
              </a:rPr>
              <a:t>and </a:t>
            </a:r>
            <a:br>
              <a:rPr lang="en-US" sz="5600" dirty="0">
                <a:solidFill>
                  <a:srgbClr val="F79646"/>
                </a:solidFill>
                <a:latin typeface="Helvetica" pitchFamily="34" charset="0"/>
              </a:rPr>
            </a:br>
            <a:r>
              <a:rPr lang="en-US" sz="5600" dirty="0">
                <a:solidFill>
                  <a:srgbClr val="F79646"/>
                </a:solidFill>
                <a:latin typeface="Helvetica" pitchFamily="34" charset="0"/>
              </a:rPr>
              <a:t>Diagnosis of Diabetes</a:t>
            </a:r>
          </a:p>
        </p:txBody>
      </p:sp>
    </p:spTree>
    <p:extLst>
      <p:ext uri="{BB962C8B-B14F-4D97-AF65-F5344CB8AC3E}">
        <p14:creationId xmlns:p14="http://schemas.microsoft.com/office/powerpoint/2010/main" val="1420039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34390146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2"/>
          <p:cNvSpPr>
            <a:spLocks noGrp="1"/>
          </p:cNvSpPr>
          <p:nvPr>
            <p:ph type="title"/>
          </p:nvPr>
        </p:nvSpPr>
        <p:spPr/>
        <p:txBody>
          <a:bodyPr>
            <a:normAutofit/>
          </a:bodyPr>
          <a:lstStyle/>
          <a:p>
            <a:r>
              <a:rPr lang="en-US" sz="4267" dirty="0"/>
              <a:t>Goals of Nutrition Therapy </a:t>
            </a:r>
          </a:p>
        </p:txBody>
      </p:sp>
      <p:sp>
        <p:nvSpPr>
          <p:cNvPr id="64514" name="Content Placeholder 1"/>
          <p:cNvSpPr>
            <a:spLocks noGrp="1"/>
          </p:cNvSpPr>
          <p:nvPr>
            <p:ph idx="1"/>
          </p:nvPr>
        </p:nvSpPr>
        <p:spPr>
          <a:xfrm>
            <a:off x="609600" y="1098388"/>
            <a:ext cx="10972800" cy="5105400"/>
          </a:xfrm>
        </p:spPr>
        <p:txBody>
          <a:bodyPr>
            <a:noAutofit/>
          </a:bodyPr>
          <a:lstStyle/>
          <a:p>
            <a:pPr marL="685783" indent="-685783">
              <a:spcBef>
                <a:spcPts val="1600"/>
              </a:spcBef>
              <a:buFont typeface="Verdana" pitchFamily="34" charset="0"/>
              <a:buAutoNum type="arabicPeriod"/>
            </a:pPr>
            <a:r>
              <a:rPr lang="en-US" sz="3200" dirty="0"/>
              <a:t>Promote &amp; support healthful eating patterns, emphasizing a variety of nutrient-dense foods in appropriate portion sizes, to improve health and to:</a:t>
            </a:r>
          </a:p>
          <a:p>
            <a:pPr lvl="1">
              <a:spcBef>
                <a:spcPts val="267"/>
              </a:spcBef>
            </a:pPr>
            <a:r>
              <a:rPr lang="en-US" sz="2667" dirty="0"/>
              <a:t>Achieve and maintain body weight goals</a:t>
            </a:r>
          </a:p>
          <a:p>
            <a:pPr lvl="1">
              <a:spcBef>
                <a:spcPts val="267"/>
              </a:spcBef>
            </a:pPr>
            <a:r>
              <a:rPr lang="en-US" sz="2667" dirty="0"/>
              <a:t>Attain individualized glycemic, blood pressure, and lipid goals</a:t>
            </a:r>
          </a:p>
          <a:p>
            <a:pPr lvl="1">
              <a:spcBef>
                <a:spcPts val="267"/>
              </a:spcBef>
            </a:pPr>
            <a:r>
              <a:rPr lang="en-US" sz="2667" dirty="0"/>
              <a:t>Delay or prevent complications of diabetes</a:t>
            </a:r>
          </a:p>
          <a:p>
            <a:pPr marL="685783" indent="-685783">
              <a:spcBef>
                <a:spcPts val="1600"/>
              </a:spcBef>
              <a:buFont typeface="Verdana" pitchFamily="34" charset="0"/>
              <a:buAutoNum type="arabicPeriod"/>
            </a:pPr>
            <a:r>
              <a:rPr lang="en-US" sz="3200" dirty="0"/>
              <a:t>Address nutrition needs based on personal &amp; cultural preferences, health literacy &amp; numeracy, access to healthful foods, willingness and ability to make behavioral changes &amp; barriers to change.</a:t>
            </a:r>
          </a:p>
        </p:txBody>
      </p:sp>
      <p:sp>
        <p:nvSpPr>
          <p:cNvPr id="6" name="TextBox 5"/>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a:t>
            </a:r>
          </a:p>
          <a:p>
            <a:pPr defTabSz="1219170"/>
            <a:r>
              <a:rPr lang="en-US" sz="1600" dirty="0">
                <a:solidFill>
                  <a:prstClr val="white"/>
                </a:solidFill>
                <a:latin typeface="Helvetica" pitchFamily="34" charset="0"/>
              </a:rPr>
              <a:t>Lifestyle Management. Diabetes Care 2017; 40 (Suppl. 1): S33-43</a:t>
            </a:r>
          </a:p>
        </p:txBody>
      </p:sp>
    </p:spTree>
    <p:extLst>
      <p:ext uri="{BB962C8B-B14F-4D97-AF65-F5344CB8AC3E}">
        <p14:creationId xmlns:p14="http://schemas.microsoft.com/office/powerpoint/2010/main" val="1139868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2"/>
          <p:cNvSpPr>
            <a:spLocks noGrp="1"/>
          </p:cNvSpPr>
          <p:nvPr>
            <p:ph type="title"/>
          </p:nvPr>
        </p:nvSpPr>
        <p:spPr/>
        <p:txBody>
          <a:bodyPr>
            <a:normAutofit/>
          </a:bodyPr>
          <a:lstStyle/>
          <a:p>
            <a:r>
              <a:rPr lang="en-US" dirty="0"/>
              <a:t>Goals of Nutrition Therapy (2)</a:t>
            </a:r>
          </a:p>
        </p:txBody>
      </p:sp>
      <p:sp>
        <p:nvSpPr>
          <p:cNvPr id="6" name="Content Placeholder 1"/>
          <p:cNvSpPr txBox="1">
            <a:spLocks/>
          </p:cNvSpPr>
          <p:nvPr/>
        </p:nvSpPr>
        <p:spPr>
          <a:xfrm>
            <a:off x="406400" y="1295400"/>
            <a:ext cx="10972800" cy="5105400"/>
          </a:xfrm>
          <a:prstGeom prst="rect">
            <a:avLst/>
          </a:prstGeom>
        </p:spPr>
        <p:txBody>
          <a:bodyPr vert="horz" lIns="121920" tIns="60960" rIns="121920" bIns="60960" rtlCol="0">
            <a:noAutofit/>
          </a:bodyPr>
          <a:lstStyle>
            <a:lvl1pPr marL="342900" indent="-27432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7432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7432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7432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7432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783" indent="-685783" defTabSz="1219170">
              <a:spcBef>
                <a:spcPts val="1600"/>
              </a:spcBef>
              <a:buFont typeface="+mj-lt"/>
              <a:buAutoNum type="arabicPeriod" startAt="3"/>
            </a:pPr>
            <a:r>
              <a:rPr lang="en-US" sz="3200" dirty="0">
                <a:solidFill>
                  <a:prstClr val="white"/>
                </a:solidFill>
              </a:rPr>
              <a:t>To maintain the pleasure of eating by providing non-judgmental messages about food choices.</a:t>
            </a:r>
          </a:p>
          <a:p>
            <a:pPr marL="685783" indent="-685783" defTabSz="1219170">
              <a:spcBef>
                <a:spcPts val="1600"/>
              </a:spcBef>
              <a:buFont typeface="Verdana" pitchFamily="34" charset="0"/>
              <a:buAutoNum type="arabicPeriod" startAt="3"/>
            </a:pPr>
            <a:r>
              <a:rPr lang="en-US" sz="3200" dirty="0">
                <a:solidFill>
                  <a:prstClr val="white"/>
                </a:solidFill>
              </a:rPr>
              <a:t>Provide practical tools for developing healthful eating patterns rather than focusing on individual macronutrients, micro-nutrients, or single foods.</a:t>
            </a:r>
          </a:p>
          <a:p>
            <a:pPr marL="685783" indent="-685783" defTabSz="1219170">
              <a:spcBef>
                <a:spcPts val="1600"/>
              </a:spcBef>
              <a:buFont typeface="Verdana" pitchFamily="34" charset="0"/>
              <a:buAutoNum type="arabicPeriod" startAt="3"/>
            </a:pPr>
            <a:endParaRPr lang="en-US" sz="3200" dirty="0">
              <a:solidFill>
                <a:prstClr val="white"/>
              </a:solidFill>
            </a:endParaRPr>
          </a:p>
          <a:p>
            <a:pPr marL="685783" indent="-685783" defTabSz="1219170">
              <a:spcBef>
                <a:spcPts val="1600"/>
              </a:spcBef>
              <a:buFont typeface="Verdana" pitchFamily="34" charset="0"/>
              <a:buAutoNum type="arabicPeriod" startAt="3"/>
            </a:pPr>
            <a:endParaRPr lang="en-US" sz="3200" dirty="0">
              <a:solidFill>
                <a:prstClr val="white"/>
              </a:solidFill>
            </a:endParaRPr>
          </a:p>
        </p:txBody>
      </p:sp>
      <p:sp>
        <p:nvSpPr>
          <p:cNvPr id="7" name="TextBox 6"/>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a:t>
            </a:r>
          </a:p>
          <a:p>
            <a:pPr defTabSz="1219170"/>
            <a:r>
              <a:rPr lang="en-US" sz="1600" dirty="0">
                <a:solidFill>
                  <a:prstClr val="white"/>
                </a:solidFill>
                <a:latin typeface="Helvetica" pitchFamily="34" charset="0"/>
              </a:rPr>
              <a:t>Lifestyle Management. Diabetes Care 2017; 40 (Suppl. 1): S33-43</a:t>
            </a:r>
          </a:p>
        </p:txBody>
      </p:sp>
    </p:spTree>
    <p:extLst>
      <p:ext uri="{BB962C8B-B14F-4D97-AF65-F5344CB8AC3E}">
        <p14:creationId xmlns:p14="http://schemas.microsoft.com/office/powerpoint/2010/main" val="115915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sz="4000" dirty="0"/>
              <a:t>A. Diet (cont.)</a:t>
            </a:r>
            <a:endParaRPr lang="en-GB" dirty="0"/>
          </a:p>
        </p:txBody>
      </p:sp>
      <p:sp>
        <p:nvSpPr>
          <p:cNvPr id="2" name="Content Placeholder 1"/>
          <p:cNvSpPr>
            <a:spLocks noGrp="1"/>
          </p:cNvSpPr>
          <p:nvPr>
            <p:ph idx="1"/>
          </p:nvPr>
        </p:nvSpPr>
        <p:spPr>
          <a:xfrm>
            <a:off x="144379" y="1214438"/>
            <a:ext cx="12047621" cy="5357812"/>
          </a:xfrm>
        </p:spPr>
        <p:txBody>
          <a:bodyPr>
            <a:noAutofit/>
          </a:bodyPr>
          <a:lstStyle/>
          <a:p>
            <a:pPr marL="365760" indent="-256032" fontAlgn="auto">
              <a:spcAft>
                <a:spcPts val="0"/>
              </a:spcAft>
              <a:buNone/>
              <a:defRPr/>
            </a:pPr>
            <a:r>
              <a:rPr lang="en-GB" sz="2400" b="1" dirty="0">
                <a:latin typeface="Arial" panose="020B0604020202020204" pitchFamily="34" charset="0"/>
                <a:cs typeface="Arial" panose="020B0604020202020204" pitchFamily="34" charset="0"/>
              </a:rPr>
              <a:t>The following principles are recommended as dietary guidelines for people with diabetes:</a:t>
            </a:r>
          </a:p>
          <a:p>
            <a:pPr marL="365760" indent="-256032" fontAlgn="auto">
              <a:spcAft>
                <a:spcPts val="0"/>
              </a:spcAft>
              <a:buNone/>
              <a:defRPr/>
            </a:pPr>
            <a:endParaRPr lang="en-GB" sz="2400" b="1" dirty="0">
              <a:latin typeface="Arial" panose="020B0604020202020204" pitchFamily="34" charset="0"/>
              <a:cs typeface="Arial" panose="020B0604020202020204" pitchFamily="34" charset="0"/>
            </a:endParaRPr>
          </a:p>
          <a:p>
            <a:pPr marL="109728" indent="0" fontAlgn="auto">
              <a:spcAft>
                <a:spcPts val="0"/>
              </a:spcAft>
              <a:buNone/>
              <a:defRPr/>
            </a:pPr>
            <a:r>
              <a:rPr lang="en-GB" sz="2400" dirty="0">
                <a:latin typeface="Arial" panose="020B0604020202020204" pitchFamily="34" charset="0"/>
                <a:cs typeface="Arial" panose="020B0604020202020204" pitchFamily="34" charset="0"/>
              </a:rPr>
              <a:t>Dietary fat should provide </a:t>
            </a:r>
            <a:r>
              <a:rPr lang="en-GB" sz="2400" i="1" dirty="0">
                <a:latin typeface="Arial" panose="020B0604020202020204" pitchFamily="34" charset="0"/>
                <a:cs typeface="Arial" panose="020B0604020202020204" pitchFamily="34" charset="0"/>
              </a:rPr>
              <a:t>25-35% of total intake of calories but saturated fat intake </a:t>
            </a:r>
            <a:r>
              <a:rPr lang="en-GB" sz="2400" dirty="0">
                <a:latin typeface="Arial" panose="020B0604020202020204" pitchFamily="34" charset="0"/>
                <a:cs typeface="Arial" panose="020B0604020202020204" pitchFamily="34" charset="0"/>
              </a:rPr>
              <a:t>should not exceed 10% of total energy. Cholesterol consumption should be restricted and limited to 300 mg or less daily.</a:t>
            </a:r>
          </a:p>
          <a:p>
            <a:pPr marL="365760" indent="-256032" fontAlgn="auto">
              <a:spcAft>
                <a:spcPts val="0"/>
              </a:spcAft>
              <a:buFont typeface="Wingdings 3"/>
              <a:buChar char=""/>
              <a:defRPr/>
            </a:pPr>
            <a:endParaRPr lang="en-GB" sz="2400" dirty="0">
              <a:latin typeface="Arial" panose="020B0604020202020204" pitchFamily="34" charset="0"/>
              <a:cs typeface="Arial" panose="020B0604020202020204" pitchFamily="34" charset="0"/>
            </a:endParaRPr>
          </a:p>
          <a:p>
            <a:pPr marL="109728" indent="0" fontAlgn="auto">
              <a:spcAft>
                <a:spcPts val="0"/>
              </a:spcAft>
              <a:buNone/>
              <a:defRPr/>
            </a:pPr>
            <a:r>
              <a:rPr lang="en-GB" sz="2400" dirty="0">
                <a:latin typeface="Arial" panose="020B0604020202020204" pitchFamily="34" charset="0"/>
                <a:cs typeface="Arial" panose="020B0604020202020204" pitchFamily="34" charset="0"/>
              </a:rPr>
              <a:t>Protein intake can range between 10-15% total energy (0.8-1 g/kg of desirable body weight). Requirements increase for children and during pregnancy. Protein should be derived from both animal and vegetable sources.</a:t>
            </a:r>
          </a:p>
          <a:p>
            <a:pPr marL="365760" indent="-256032" fontAlgn="auto">
              <a:spcAft>
                <a:spcPts val="0"/>
              </a:spcAft>
              <a:buFont typeface="Wingdings 3"/>
              <a:buChar char=""/>
              <a:defRPr/>
            </a:pPr>
            <a:endParaRPr lang="en-GB" sz="2400" dirty="0">
              <a:latin typeface="Arial" panose="020B0604020202020204" pitchFamily="34" charset="0"/>
              <a:cs typeface="Arial" panose="020B0604020202020204" pitchFamily="34" charset="0"/>
            </a:endParaRPr>
          </a:p>
          <a:p>
            <a:pPr marL="365760" indent="-256032" fontAlgn="auto">
              <a:spcAft>
                <a:spcPts val="0"/>
              </a:spcAft>
              <a:buFont typeface="Wingdings 3"/>
              <a:buChar char=""/>
              <a:defRPr/>
            </a:pPr>
            <a:r>
              <a:rPr lang="en-GB" sz="2400" dirty="0">
                <a:latin typeface="Arial" panose="020B0604020202020204" pitchFamily="34" charset="0"/>
                <a:cs typeface="Arial" panose="020B0604020202020204" pitchFamily="34" charset="0"/>
              </a:rPr>
              <a:t>Carbohydrates provide </a:t>
            </a:r>
            <a:r>
              <a:rPr lang="en-GB" sz="2400" i="1" dirty="0">
                <a:latin typeface="Arial" panose="020B0604020202020204" pitchFamily="34" charset="0"/>
                <a:cs typeface="Arial" panose="020B0604020202020204" pitchFamily="34" charset="0"/>
              </a:rPr>
              <a:t>50-60% of total caloric content of the diet. </a:t>
            </a:r>
            <a:r>
              <a:rPr lang="en-GB" sz="2400" dirty="0">
                <a:latin typeface="Arial" panose="020B0604020202020204" pitchFamily="34" charset="0"/>
                <a:cs typeface="Arial" panose="020B0604020202020204" pitchFamily="34" charset="0"/>
              </a:rPr>
              <a:t>Carbohydrates should be complex and high in fibre.</a:t>
            </a:r>
          </a:p>
          <a:p>
            <a:pPr marL="365760" indent="-256032" fontAlgn="auto">
              <a:spcAft>
                <a:spcPts val="0"/>
              </a:spcAft>
              <a:buFont typeface="Wingdings 3"/>
              <a:buChar char=""/>
              <a:defRPr/>
            </a:pPr>
            <a:endParaRPr lang="en-GB" sz="2400" dirty="0">
              <a:latin typeface="Arial" panose="020B0604020202020204" pitchFamily="34" charset="0"/>
              <a:cs typeface="Arial" panose="020B0604020202020204" pitchFamily="34" charset="0"/>
            </a:endParaRPr>
          </a:p>
          <a:p>
            <a:pPr marL="365760" indent="-256032" fontAlgn="auto">
              <a:spcAft>
                <a:spcPts val="0"/>
              </a:spcAft>
              <a:buFont typeface="Wingdings 3"/>
              <a:buChar char=""/>
              <a:defRPr/>
            </a:pPr>
            <a:r>
              <a:rPr lang="en-GB" sz="2400" dirty="0">
                <a:latin typeface="Arial" panose="020B0604020202020204" pitchFamily="34" charset="0"/>
                <a:cs typeface="Arial" panose="020B0604020202020204" pitchFamily="34" charset="0"/>
              </a:rPr>
              <a:t>Excessive salt intake is to be avoided. It should be particularly restricted in people with hypertension and those with nephropathy.</a:t>
            </a:r>
          </a:p>
        </p:txBody>
      </p:sp>
    </p:spTree>
    <p:extLst>
      <p:ext uri="{BB962C8B-B14F-4D97-AF65-F5344CB8AC3E}">
        <p14:creationId xmlns:p14="http://schemas.microsoft.com/office/powerpoint/2010/main" val="2240493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1"/>
          <p:cNvSpPr>
            <a:spLocks noGrp="1"/>
          </p:cNvSpPr>
          <p:nvPr>
            <p:ph type="title"/>
          </p:nvPr>
        </p:nvSpPr>
        <p:spPr/>
        <p:txBody>
          <a:bodyPr>
            <a:normAutofit/>
          </a:bodyPr>
          <a:lstStyle/>
          <a:p>
            <a:pPr>
              <a:lnSpc>
                <a:spcPts val="5333"/>
              </a:lnSpc>
            </a:pPr>
            <a:r>
              <a:rPr lang="en-US" dirty="0"/>
              <a:t>Recommendations: Physical Activity (1)</a:t>
            </a:r>
          </a:p>
        </p:txBody>
      </p:sp>
      <p:sp>
        <p:nvSpPr>
          <p:cNvPr id="76802" name="Content Placeholder 2"/>
          <p:cNvSpPr>
            <a:spLocks noGrp="1"/>
          </p:cNvSpPr>
          <p:nvPr>
            <p:ph idx="1"/>
          </p:nvPr>
        </p:nvSpPr>
        <p:spPr>
          <a:xfrm>
            <a:off x="609600" y="976679"/>
            <a:ext cx="10972800" cy="5105400"/>
          </a:xfrm>
        </p:spPr>
        <p:txBody>
          <a:bodyPr>
            <a:noAutofit/>
          </a:bodyPr>
          <a:lstStyle/>
          <a:p>
            <a:pPr>
              <a:spcBef>
                <a:spcPts val="1600"/>
              </a:spcBef>
            </a:pPr>
            <a:r>
              <a:rPr lang="en-US" sz="2933" dirty="0"/>
              <a:t>Most adults with type 1 </a:t>
            </a:r>
            <a:r>
              <a:rPr lang="en-US" sz="2933" dirty="0">
                <a:solidFill>
                  <a:srgbClr val="F79646"/>
                </a:solidFill>
              </a:rPr>
              <a:t>C</a:t>
            </a:r>
            <a:r>
              <a:rPr lang="en-US" sz="2933" dirty="0"/>
              <a:t> and type 2 </a:t>
            </a:r>
            <a:r>
              <a:rPr lang="en-US" sz="2933" dirty="0">
                <a:solidFill>
                  <a:srgbClr val="F79646"/>
                </a:solidFill>
              </a:rPr>
              <a:t>B</a:t>
            </a:r>
            <a:r>
              <a:rPr lang="en-US" sz="2933" dirty="0"/>
              <a:t> diabetes: 150+ min/</a:t>
            </a:r>
            <a:r>
              <a:rPr lang="en-US" sz="2933" dirty="0" err="1"/>
              <a:t>wk</a:t>
            </a:r>
            <a:r>
              <a:rPr lang="en-US" sz="2933" dirty="0"/>
              <a:t> of moderate-to-vigorous activity over at least 3 days/week with no more than 2 consecutive days without exercise. Shorter durations (minimum 75 min/week) of vigorous-intensity or interval training may be sufficient for younger and more physically fit individuals.</a:t>
            </a:r>
            <a:endParaRPr lang="en-US" sz="2933" dirty="0">
              <a:solidFill>
                <a:schemeClr val="accent6"/>
              </a:solidFill>
            </a:endParaRPr>
          </a:p>
          <a:p>
            <a:pPr>
              <a:spcBef>
                <a:spcPts val="1600"/>
              </a:spcBef>
            </a:pPr>
            <a:r>
              <a:rPr lang="en-US" sz="2933" dirty="0"/>
              <a:t>Adults with type 1 </a:t>
            </a:r>
            <a:r>
              <a:rPr lang="en-US" sz="2933" dirty="0">
                <a:solidFill>
                  <a:srgbClr val="F79646"/>
                </a:solidFill>
              </a:rPr>
              <a:t>C</a:t>
            </a:r>
            <a:r>
              <a:rPr lang="en-US" sz="2933" dirty="0"/>
              <a:t> and type 2 </a:t>
            </a:r>
            <a:r>
              <a:rPr lang="en-US" sz="2933" dirty="0">
                <a:solidFill>
                  <a:srgbClr val="F79646"/>
                </a:solidFill>
              </a:rPr>
              <a:t>B </a:t>
            </a:r>
            <a:r>
              <a:rPr lang="en-US" sz="2933" dirty="0"/>
              <a:t>diabetes should perform resistance training in 2-3 sessions/week on nonconsecutive days</a:t>
            </a:r>
            <a:endParaRPr lang="en-US" sz="2933" dirty="0">
              <a:solidFill>
                <a:schemeClr val="accent6"/>
              </a:solidFill>
            </a:endParaRPr>
          </a:p>
        </p:txBody>
      </p:sp>
      <p:sp>
        <p:nvSpPr>
          <p:cNvPr id="6" name="TextBox 5"/>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a:t>
            </a:r>
          </a:p>
          <a:p>
            <a:pPr defTabSz="1219170"/>
            <a:r>
              <a:rPr lang="en-US" sz="1600" dirty="0">
                <a:solidFill>
                  <a:prstClr val="white"/>
                </a:solidFill>
                <a:latin typeface="Helvetica" pitchFamily="34" charset="0"/>
              </a:rPr>
              <a:t>Lifestyle Management. Diabetes Care 2017; 40 (Suppl. 1): S33-43</a:t>
            </a:r>
          </a:p>
        </p:txBody>
      </p:sp>
    </p:spTree>
    <p:extLst>
      <p:ext uri="{BB962C8B-B14F-4D97-AF65-F5344CB8AC3E}">
        <p14:creationId xmlns:p14="http://schemas.microsoft.com/office/powerpoint/2010/main" val="3993723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1"/>
          <p:cNvSpPr>
            <a:spLocks noGrp="1"/>
          </p:cNvSpPr>
          <p:nvPr>
            <p:ph type="title"/>
          </p:nvPr>
        </p:nvSpPr>
        <p:spPr/>
        <p:txBody>
          <a:bodyPr>
            <a:normAutofit/>
          </a:bodyPr>
          <a:lstStyle/>
          <a:p>
            <a:pPr>
              <a:lnSpc>
                <a:spcPts val="5333"/>
              </a:lnSpc>
            </a:pPr>
            <a:r>
              <a:rPr lang="en-US" dirty="0"/>
              <a:t>Recommendations: Physical Activity (2)</a:t>
            </a:r>
          </a:p>
        </p:txBody>
      </p:sp>
      <p:sp>
        <p:nvSpPr>
          <p:cNvPr id="76802" name="Content Placeholder 2"/>
          <p:cNvSpPr>
            <a:spLocks noGrp="1"/>
          </p:cNvSpPr>
          <p:nvPr>
            <p:ph idx="1"/>
          </p:nvPr>
        </p:nvSpPr>
        <p:spPr/>
        <p:txBody>
          <a:bodyPr>
            <a:noAutofit/>
          </a:bodyPr>
          <a:lstStyle/>
          <a:p>
            <a:r>
              <a:rPr lang="en-US" sz="3200" dirty="0"/>
              <a:t>All adults, and particularly those with type 2 diabetes, should decrease the amount of time spent in daily sedentary behavior. </a:t>
            </a:r>
            <a:r>
              <a:rPr lang="en-US" sz="3200" dirty="0">
                <a:solidFill>
                  <a:srgbClr val="F79646"/>
                </a:solidFill>
              </a:rPr>
              <a:t>B</a:t>
            </a:r>
            <a:r>
              <a:rPr lang="en-US" sz="3200" dirty="0"/>
              <a:t> Prolonged sitting should be interrupted every 30 min for blood glucose benefits, particularly in adults with type 2 diabetes. </a:t>
            </a:r>
            <a:r>
              <a:rPr lang="en-US" sz="3200" dirty="0">
                <a:solidFill>
                  <a:srgbClr val="F79646"/>
                </a:solidFill>
              </a:rPr>
              <a:t>C</a:t>
            </a:r>
          </a:p>
          <a:p>
            <a:r>
              <a:rPr lang="en-US" sz="3200" dirty="0"/>
              <a:t>Flexibility training and balance training are recommended 2–3 times/week for older adults with diabetes. Yoga and tai chi may be included based on individual preferences to increase flexibility, muscular strength, and balance. </a:t>
            </a:r>
            <a:r>
              <a:rPr lang="en-US" sz="3200" dirty="0">
                <a:solidFill>
                  <a:srgbClr val="F79646"/>
                </a:solidFill>
              </a:rPr>
              <a:t>C</a:t>
            </a:r>
            <a:endParaRPr lang="en-US" sz="2933" dirty="0">
              <a:solidFill>
                <a:srgbClr val="F79646"/>
              </a:solidFill>
            </a:endParaRPr>
          </a:p>
        </p:txBody>
      </p:sp>
      <p:sp>
        <p:nvSpPr>
          <p:cNvPr id="6" name="TextBox 5"/>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a:t>
            </a:r>
          </a:p>
          <a:p>
            <a:pPr defTabSz="1219170"/>
            <a:r>
              <a:rPr lang="en-US" sz="1600" dirty="0">
                <a:solidFill>
                  <a:prstClr val="white"/>
                </a:solidFill>
                <a:latin typeface="Helvetica" pitchFamily="34" charset="0"/>
              </a:rPr>
              <a:t>Lifestyle Management. Diabetes Care 2017; 40 (Suppl. 1): S33-43</a:t>
            </a:r>
          </a:p>
        </p:txBody>
      </p:sp>
    </p:spTree>
    <p:extLst>
      <p:ext uri="{BB962C8B-B14F-4D97-AF65-F5344CB8AC3E}">
        <p14:creationId xmlns:p14="http://schemas.microsoft.com/office/powerpoint/2010/main" val="1271051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itle 2"/>
          <p:cNvSpPr>
            <a:spLocks noGrp="1"/>
          </p:cNvSpPr>
          <p:nvPr>
            <p:ph type="title"/>
          </p:nvPr>
        </p:nvSpPr>
        <p:spPr/>
        <p:txBody>
          <a:bodyPr>
            <a:normAutofit/>
          </a:bodyPr>
          <a:lstStyle/>
          <a:p>
            <a:pPr>
              <a:lnSpc>
                <a:spcPts val="5333"/>
              </a:lnSpc>
            </a:pPr>
            <a:r>
              <a:rPr lang="en-US" dirty="0"/>
              <a:t>Recommendations: Smoking Cessation</a:t>
            </a:r>
          </a:p>
        </p:txBody>
      </p:sp>
      <p:sp>
        <p:nvSpPr>
          <p:cNvPr id="77826" name="Content Placeholder 1"/>
          <p:cNvSpPr>
            <a:spLocks noGrp="1"/>
          </p:cNvSpPr>
          <p:nvPr>
            <p:ph idx="1"/>
          </p:nvPr>
        </p:nvSpPr>
        <p:spPr/>
        <p:txBody>
          <a:bodyPr/>
          <a:lstStyle/>
          <a:p>
            <a:pPr>
              <a:spcBef>
                <a:spcPts val="1600"/>
              </a:spcBef>
            </a:pPr>
            <a:r>
              <a:rPr lang="en-US" dirty="0"/>
              <a:t>Advise all patients not to use cigarettes, other tobacco products </a:t>
            </a:r>
            <a:r>
              <a:rPr lang="en-US" dirty="0">
                <a:solidFill>
                  <a:schemeClr val="accent6"/>
                </a:solidFill>
              </a:rPr>
              <a:t>A </a:t>
            </a:r>
            <a:r>
              <a:rPr lang="en-US" dirty="0"/>
              <a:t>or e-cigarettes </a:t>
            </a:r>
            <a:r>
              <a:rPr lang="en-US" dirty="0">
                <a:solidFill>
                  <a:srgbClr val="F79646"/>
                </a:solidFill>
              </a:rPr>
              <a:t>E</a:t>
            </a:r>
            <a:r>
              <a:rPr lang="en-US" dirty="0"/>
              <a:t>.</a:t>
            </a:r>
          </a:p>
          <a:p>
            <a:pPr>
              <a:spcBef>
                <a:spcPts val="1600"/>
              </a:spcBef>
            </a:pPr>
            <a:r>
              <a:rPr lang="en-US" dirty="0"/>
              <a:t> Include smoking cessation counseling and other forms of treatment as a routine component of diabetes care. </a:t>
            </a:r>
            <a:r>
              <a:rPr lang="en-US" dirty="0">
                <a:solidFill>
                  <a:schemeClr val="accent6"/>
                </a:solidFill>
              </a:rPr>
              <a:t>B</a:t>
            </a:r>
          </a:p>
        </p:txBody>
      </p:sp>
      <p:sp>
        <p:nvSpPr>
          <p:cNvPr id="6" name="TextBox 5"/>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a:t>
            </a:r>
          </a:p>
          <a:p>
            <a:pPr defTabSz="1219170"/>
            <a:r>
              <a:rPr lang="en-US" sz="1600" dirty="0">
                <a:solidFill>
                  <a:prstClr val="white"/>
                </a:solidFill>
                <a:latin typeface="Helvetica" pitchFamily="34" charset="0"/>
              </a:rPr>
              <a:t>Lifestyle Management. Diabetes Care 2017; 40 (Suppl. 1): S33-43</a:t>
            </a:r>
          </a:p>
        </p:txBody>
      </p:sp>
    </p:spTree>
    <p:extLst>
      <p:ext uri="{BB962C8B-B14F-4D97-AF65-F5344CB8AC3E}">
        <p14:creationId xmlns:p14="http://schemas.microsoft.com/office/powerpoint/2010/main" val="606143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2"/>
          <p:cNvSpPr>
            <a:spLocks noGrp="1"/>
          </p:cNvSpPr>
          <p:nvPr>
            <p:ph type="title"/>
          </p:nvPr>
        </p:nvSpPr>
        <p:spPr/>
        <p:txBody>
          <a:bodyPr>
            <a:normAutofit/>
          </a:bodyPr>
          <a:lstStyle/>
          <a:p>
            <a:pPr>
              <a:lnSpc>
                <a:spcPts val="4800"/>
              </a:lnSpc>
            </a:pPr>
            <a:r>
              <a:rPr lang="en-US" dirty="0"/>
              <a:t>Recommendations: Psychosocial Care</a:t>
            </a:r>
          </a:p>
        </p:txBody>
      </p:sp>
      <p:sp>
        <p:nvSpPr>
          <p:cNvPr id="79874" name="Content Placeholder 1"/>
          <p:cNvSpPr>
            <a:spLocks noGrp="1"/>
          </p:cNvSpPr>
          <p:nvPr>
            <p:ph idx="1"/>
          </p:nvPr>
        </p:nvSpPr>
        <p:spPr/>
        <p:txBody>
          <a:bodyPr/>
          <a:lstStyle/>
          <a:p>
            <a:pPr>
              <a:spcBef>
                <a:spcPts val="1600"/>
              </a:spcBef>
            </a:pPr>
            <a:r>
              <a:rPr lang="en-US" dirty="0"/>
              <a:t>Psychosocial care should be provided to all people with diabetes, with the goals of optimizing health outcomes and QOL . </a:t>
            </a:r>
            <a:r>
              <a:rPr lang="en-US" dirty="0">
                <a:solidFill>
                  <a:srgbClr val="F79646"/>
                </a:solidFill>
              </a:rPr>
              <a:t>A</a:t>
            </a:r>
          </a:p>
          <a:p>
            <a:pPr>
              <a:spcBef>
                <a:spcPts val="1600"/>
              </a:spcBef>
            </a:pPr>
            <a:r>
              <a:rPr lang="en-US" dirty="0"/>
              <a:t>Psychosocial screening and follow-up include: </a:t>
            </a:r>
          </a:p>
        </p:txBody>
      </p:sp>
      <p:sp>
        <p:nvSpPr>
          <p:cNvPr id="79876" name="Content Placeholder 1"/>
          <p:cNvSpPr txBox="1">
            <a:spLocks/>
          </p:cNvSpPr>
          <p:nvPr/>
        </p:nvSpPr>
        <p:spPr bwMode="auto">
          <a:xfrm>
            <a:off x="1117600" y="3674222"/>
            <a:ext cx="5283200" cy="257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vl2pPr/>
            <a:lvl3pPr/>
            <a:lvl4pPr/>
            <a:lvl5pPr/>
            <a:lvl6pPr/>
            <a:lvl7pPr/>
            <a:lvl8pPr/>
            <a:lvl9pPr/>
          </a:lstStyle>
          <a:p>
            <a:pPr marL="457189" indent="-457189" defTabSz="1219170" eaLnBrk="0" hangingPunct="0">
              <a:lnSpc>
                <a:spcPts val="3467"/>
              </a:lnSpc>
              <a:spcBef>
                <a:spcPts val="800"/>
              </a:spcBef>
              <a:buClr>
                <a:prstClr val="white"/>
              </a:buClr>
              <a:buSzPct val="80000"/>
              <a:buFont typeface="Verdana" pitchFamily="34" charset="0"/>
              <a:buChar char="●"/>
            </a:pPr>
            <a:r>
              <a:rPr lang="en-US" sz="3200" b="1" dirty="0">
                <a:solidFill>
                  <a:prstClr val="white"/>
                </a:solidFill>
                <a:latin typeface="Helvetica" pitchFamily="34" charset="0"/>
              </a:rPr>
              <a:t>Attitudes</a:t>
            </a:r>
          </a:p>
          <a:p>
            <a:pPr marL="457189" indent="-457189" defTabSz="1219170" eaLnBrk="0" hangingPunct="0">
              <a:lnSpc>
                <a:spcPts val="3467"/>
              </a:lnSpc>
              <a:spcBef>
                <a:spcPts val="800"/>
              </a:spcBef>
              <a:buClr>
                <a:prstClr val="white"/>
              </a:buClr>
              <a:buSzPct val="80000"/>
              <a:buFont typeface="Verdana" pitchFamily="34" charset="0"/>
              <a:buChar char="●"/>
            </a:pPr>
            <a:r>
              <a:rPr lang="en-US" sz="3200" b="1" dirty="0">
                <a:solidFill>
                  <a:prstClr val="white"/>
                </a:solidFill>
                <a:latin typeface="Helvetica" pitchFamily="34" charset="0"/>
              </a:rPr>
              <a:t>Expectations  for medical mgmt. &amp; outcomes</a:t>
            </a:r>
          </a:p>
          <a:p>
            <a:pPr marL="457189" indent="-457189" defTabSz="1219170" eaLnBrk="0" hangingPunct="0">
              <a:lnSpc>
                <a:spcPts val="3467"/>
              </a:lnSpc>
              <a:spcBef>
                <a:spcPts val="800"/>
              </a:spcBef>
              <a:buClr>
                <a:prstClr val="white"/>
              </a:buClr>
              <a:buSzPct val="80000"/>
              <a:buFont typeface="Verdana" pitchFamily="34" charset="0"/>
              <a:buChar char="●"/>
            </a:pPr>
            <a:r>
              <a:rPr lang="en-US" sz="3200" b="1" dirty="0">
                <a:solidFill>
                  <a:prstClr val="white"/>
                </a:solidFill>
                <a:latin typeface="Helvetica" pitchFamily="34" charset="0"/>
              </a:rPr>
              <a:t>Affect/mood</a:t>
            </a:r>
          </a:p>
        </p:txBody>
      </p:sp>
      <p:sp>
        <p:nvSpPr>
          <p:cNvPr id="79877" name="Content Placeholder 1"/>
          <p:cNvSpPr txBox="1">
            <a:spLocks/>
          </p:cNvSpPr>
          <p:nvPr/>
        </p:nvSpPr>
        <p:spPr bwMode="auto">
          <a:xfrm>
            <a:off x="6096000" y="3689222"/>
            <a:ext cx="5588000" cy="230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vl2pPr/>
            <a:lvl3pPr/>
            <a:lvl4pPr/>
            <a:lvl5pPr/>
            <a:lvl6pPr/>
            <a:lvl7pPr/>
            <a:lvl8pPr/>
            <a:lvl9pPr/>
          </a:lstStyle>
          <a:p>
            <a:pPr marL="457189" indent="-457189" defTabSz="1219170" eaLnBrk="0" hangingPunct="0">
              <a:lnSpc>
                <a:spcPts val="3467"/>
              </a:lnSpc>
              <a:spcBef>
                <a:spcPts val="800"/>
              </a:spcBef>
              <a:buClr>
                <a:prstClr val="white"/>
              </a:buClr>
              <a:buSzPct val="80000"/>
              <a:buFont typeface="Verdana" pitchFamily="34" charset="0"/>
              <a:buChar char="●"/>
            </a:pPr>
            <a:r>
              <a:rPr lang="en-US" sz="3200" b="1" dirty="0">
                <a:solidFill>
                  <a:prstClr val="white"/>
                </a:solidFill>
                <a:latin typeface="Helvetica" pitchFamily="34" charset="0"/>
              </a:rPr>
              <a:t>Quality-of-life (QOL)</a:t>
            </a:r>
          </a:p>
          <a:p>
            <a:pPr marL="457189" indent="-457189" defTabSz="1219170" eaLnBrk="0" hangingPunct="0">
              <a:lnSpc>
                <a:spcPts val="3467"/>
              </a:lnSpc>
              <a:spcBef>
                <a:spcPts val="800"/>
              </a:spcBef>
              <a:buClr>
                <a:prstClr val="white"/>
              </a:buClr>
              <a:buSzPct val="80000"/>
              <a:buFont typeface="Verdana" pitchFamily="34" charset="0"/>
              <a:buChar char="●"/>
            </a:pPr>
            <a:r>
              <a:rPr lang="en-US" sz="3200" b="1" dirty="0">
                <a:solidFill>
                  <a:prstClr val="white"/>
                </a:solidFill>
                <a:latin typeface="Helvetica" pitchFamily="34" charset="0"/>
              </a:rPr>
              <a:t>Resources- financial, social &amp; emotional</a:t>
            </a:r>
          </a:p>
          <a:p>
            <a:pPr marL="457189" indent="-457189" defTabSz="1219170" eaLnBrk="0" hangingPunct="0">
              <a:lnSpc>
                <a:spcPts val="3467"/>
              </a:lnSpc>
              <a:spcBef>
                <a:spcPts val="800"/>
              </a:spcBef>
              <a:buClr>
                <a:prstClr val="white"/>
              </a:buClr>
              <a:buSzPct val="80000"/>
              <a:buFont typeface="Verdana" pitchFamily="34" charset="0"/>
              <a:buChar char="●"/>
            </a:pPr>
            <a:r>
              <a:rPr lang="en-US" sz="3200" b="1" dirty="0">
                <a:solidFill>
                  <a:prstClr val="white"/>
                </a:solidFill>
                <a:latin typeface="Helvetica" pitchFamily="34" charset="0"/>
              </a:rPr>
              <a:t>Psychiatric history </a:t>
            </a:r>
            <a:r>
              <a:rPr lang="en-US" sz="3200" dirty="0">
                <a:solidFill>
                  <a:srgbClr val="F79646"/>
                </a:solidFill>
                <a:latin typeface="Helvetica" pitchFamily="34" charset="0"/>
              </a:rPr>
              <a:t>E</a:t>
            </a:r>
          </a:p>
        </p:txBody>
      </p:sp>
      <p:sp>
        <p:nvSpPr>
          <p:cNvPr id="8" name="TextBox 7"/>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a:t>
            </a:r>
          </a:p>
          <a:p>
            <a:pPr defTabSz="1219170"/>
            <a:r>
              <a:rPr lang="en-US" sz="1600" dirty="0">
                <a:solidFill>
                  <a:prstClr val="white"/>
                </a:solidFill>
                <a:latin typeface="Helvetica" pitchFamily="34" charset="0"/>
              </a:rPr>
              <a:t>Lifestyle Management. Diabetes Care 2017; 40 (Suppl. 1): S33-43</a:t>
            </a:r>
          </a:p>
        </p:txBody>
      </p:sp>
    </p:spTree>
    <p:extLst>
      <p:ext uri="{BB962C8B-B14F-4D97-AF65-F5344CB8AC3E}">
        <p14:creationId xmlns:p14="http://schemas.microsoft.com/office/powerpoint/2010/main" val="2731621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2"/>
          <p:cNvSpPr>
            <a:spLocks noGrp="1"/>
          </p:cNvSpPr>
          <p:nvPr>
            <p:ph type="title"/>
          </p:nvPr>
        </p:nvSpPr>
        <p:spPr/>
        <p:txBody>
          <a:bodyPr>
            <a:normAutofit/>
          </a:bodyPr>
          <a:lstStyle/>
          <a:p>
            <a:pPr>
              <a:lnSpc>
                <a:spcPts val="5333"/>
              </a:lnSpc>
            </a:pPr>
            <a:r>
              <a:rPr lang="en-US" dirty="0"/>
              <a:t>Recommendations: Psychosocial Care (2) </a:t>
            </a:r>
          </a:p>
        </p:txBody>
      </p:sp>
      <p:sp>
        <p:nvSpPr>
          <p:cNvPr id="80898" name="Content Placeholder 1"/>
          <p:cNvSpPr>
            <a:spLocks noGrp="1"/>
          </p:cNvSpPr>
          <p:nvPr>
            <p:ph idx="1"/>
          </p:nvPr>
        </p:nvSpPr>
        <p:spPr/>
        <p:txBody>
          <a:bodyPr>
            <a:noAutofit/>
          </a:bodyPr>
          <a:lstStyle/>
          <a:p>
            <a:r>
              <a:rPr lang="en-US" sz="3200" dirty="0"/>
              <a:t>Providers should consider assessment for symptoms of diabetes distress, depression, anxiety, disordered eating, and cognitive capacities using patient-appropriate standardized and validated tools at the initial visit, at periodic intervals, and when there is a change in disease, treatment, or life circumstance. </a:t>
            </a:r>
            <a:r>
              <a:rPr lang="en-US" sz="3467" dirty="0">
                <a:solidFill>
                  <a:schemeClr val="accent6"/>
                </a:solidFill>
              </a:rPr>
              <a:t>B</a:t>
            </a:r>
          </a:p>
          <a:p>
            <a:pPr>
              <a:spcBef>
                <a:spcPts val="800"/>
              </a:spcBef>
            </a:pPr>
            <a:r>
              <a:rPr lang="en-US" sz="3467" dirty="0"/>
              <a:t>Consider screening older adults (aged ≥65 years) with diabetes for cognitive impairment and depression. </a:t>
            </a:r>
            <a:r>
              <a:rPr lang="en-US" sz="3467" dirty="0">
                <a:solidFill>
                  <a:schemeClr val="accent6"/>
                </a:solidFill>
              </a:rPr>
              <a:t>B</a:t>
            </a:r>
          </a:p>
        </p:txBody>
      </p:sp>
      <p:sp>
        <p:nvSpPr>
          <p:cNvPr id="6" name="TextBox 5"/>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a:t>
            </a:r>
          </a:p>
          <a:p>
            <a:pPr defTabSz="1219170"/>
            <a:r>
              <a:rPr lang="en-US" sz="1600" dirty="0">
                <a:solidFill>
                  <a:prstClr val="white"/>
                </a:solidFill>
                <a:latin typeface="Helvetica" pitchFamily="34" charset="0"/>
              </a:rPr>
              <a:t>Lifestyle Management. Diabetes Care 2017; 40 (Suppl. 1): S33-43</a:t>
            </a:r>
          </a:p>
        </p:txBody>
      </p:sp>
    </p:spTree>
    <p:extLst>
      <p:ext uri="{BB962C8B-B14F-4D97-AF65-F5344CB8AC3E}">
        <p14:creationId xmlns:p14="http://schemas.microsoft.com/office/powerpoint/2010/main" val="3660361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txBox="1">
            <a:spLocks/>
          </p:cNvSpPr>
          <p:nvPr/>
        </p:nvSpPr>
        <p:spPr bwMode="auto">
          <a:xfrm>
            <a:off x="1168400" y="1295400"/>
            <a:ext cx="98552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defTabSz="1219170" eaLnBrk="0" hangingPunct="0"/>
            <a:endParaRPr lang="en-US" sz="5600" b="1" dirty="0">
              <a:solidFill>
                <a:srgbClr val="F79646"/>
              </a:solidFill>
              <a:latin typeface="Verdana" pitchFamily="34" charset="0"/>
            </a:endParaRPr>
          </a:p>
          <a:p>
            <a:pPr marL="0" indent="0" algn="ctr" defTabSz="1219170" eaLnBrk="0" hangingPunct="0"/>
            <a:r>
              <a:rPr lang="en-US" sz="5600" b="1" dirty="0">
                <a:solidFill>
                  <a:srgbClr val="F79646"/>
                </a:solidFill>
                <a:latin typeface="Verdana" pitchFamily="34" charset="0"/>
              </a:rPr>
              <a:t>Prevention or Delay </a:t>
            </a:r>
            <a:br>
              <a:rPr lang="en-US" sz="5600" b="1" dirty="0">
                <a:solidFill>
                  <a:srgbClr val="F79646"/>
                </a:solidFill>
                <a:latin typeface="Verdana" pitchFamily="34" charset="0"/>
              </a:rPr>
            </a:br>
            <a:r>
              <a:rPr lang="en-US" sz="5600" b="1" dirty="0">
                <a:solidFill>
                  <a:srgbClr val="F79646"/>
                </a:solidFill>
                <a:latin typeface="Verdana" pitchFamily="34" charset="0"/>
              </a:rPr>
              <a:t>of Type 2 Diabetes</a:t>
            </a:r>
          </a:p>
        </p:txBody>
      </p:sp>
    </p:spTree>
    <p:extLst>
      <p:ext uri="{BB962C8B-B14F-4D97-AF65-F5344CB8AC3E}">
        <p14:creationId xmlns:p14="http://schemas.microsoft.com/office/powerpoint/2010/main" val="4088905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r>
              <a:rPr lang="en-US"/>
              <a:t>Classification &amp; Diagnosis</a:t>
            </a:r>
          </a:p>
        </p:txBody>
      </p:sp>
      <p:sp>
        <p:nvSpPr>
          <p:cNvPr id="34819" name="Content Placeholder 2"/>
          <p:cNvSpPr>
            <a:spLocks noGrp="1"/>
          </p:cNvSpPr>
          <p:nvPr>
            <p:ph idx="4294967295"/>
          </p:nvPr>
        </p:nvSpPr>
        <p:spPr>
          <a:xfrm>
            <a:off x="2032000" y="1193800"/>
            <a:ext cx="8128000" cy="4953000"/>
          </a:xfrm>
        </p:spPr>
        <p:txBody>
          <a:bodyPr>
            <a:normAutofit fontScale="92500" lnSpcReduction="20000"/>
          </a:bodyPr>
          <a:lstStyle/>
          <a:p>
            <a:pPr>
              <a:spcBef>
                <a:spcPts val="1600"/>
              </a:spcBef>
            </a:pPr>
            <a:r>
              <a:rPr lang="en-US" dirty="0"/>
              <a:t>Classification</a:t>
            </a:r>
          </a:p>
          <a:p>
            <a:pPr>
              <a:spcBef>
                <a:spcPts val="1600"/>
              </a:spcBef>
            </a:pPr>
            <a:r>
              <a:rPr lang="en-US" dirty="0"/>
              <a:t>Diagnostic Tests for Diabetes</a:t>
            </a:r>
          </a:p>
          <a:p>
            <a:pPr>
              <a:spcBef>
                <a:spcPts val="1600"/>
              </a:spcBef>
            </a:pPr>
            <a:r>
              <a:rPr lang="en-US" dirty="0"/>
              <a:t>Prediabetes</a:t>
            </a:r>
          </a:p>
          <a:p>
            <a:pPr>
              <a:spcBef>
                <a:spcPts val="1600"/>
              </a:spcBef>
            </a:pPr>
            <a:r>
              <a:rPr lang="en-US" dirty="0"/>
              <a:t>Type 1 Diabetes</a:t>
            </a:r>
          </a:p>
          <a:p>
            <a:pPr>
              <a:spcBef>
                <a:spcPts val="1600"/>
              </a:spcBef>
            </a:pPr>
            <a:r>
              <a:rPr lang="en-US" dirty="0"/>
              <a:t>Type 2 Diabetes</a:t>
            </a:r>
          </a:p>
          <a:p>
            <a:pPr>
              <a:spcBef>
                <a:spcPts val="1600"/>
              </a:spcBef>
            </a:pPr>
            <a:r>
              <a:rPr lang="en-US" dirty="0"/>
              <a:t>Gestational Diabetes</a:t>
            </a:r>
          </a:p>
          <a:p>
            <a:pPr>
              <a:spcBef>
                <a:spcPts val="1600"/>
              </a:spcBef>
            </a:pPr>
            <a:r>
              <a:rPr lang="en-US" dirty="0"/>
              <a:t>Monogenic Diabetes Syndromes</a:t>
            </a:r>
          </a:p>
          <a:p>
            <a:pPr>
              <a:spcBef>
                <a:spcPts val="1600"/>
              </a:spcBef>
            </a:pPr>
            <a:r>
              <a:rPr lang="en-US" dirty="0"/>
              <a:t>Cystic Fibrosis-Related Diabetes</a:t>
            </a: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Classification and diagnosis of diabetes. Diabetes Care 2017; 40 (Suppl. 1): S11-S24</a:t>
            </a:r>
          </a:p>
        </p:txBody>
      </p:sp>
    </p:spTree>
    <p:extLst>
      <p:ext uri="{BB962C8B-B14F-4D97-AF65-F5344CB8AC3E}">
        <p14:creationId xmlns:p14="http://schemas.microsoft.com/office/powerpoint/2010/main" val="26473691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2"/>
          <p:cNvSpPr>
            <a:spLocks noGrp="1"/>
          </p:cNvSpPr>
          <p:nvPr>
            <p:ph type="title"/>
          </p:nvPr>
        </p:nvSpPr>
        <p:spPr/>
        <p:txBody>
          <a:bodyPr>
            <a:normAutofit/>
          </a:bodyPr>
          <a:lstStyle/>
          <a:p>
            <a:r>
              <a:rPr lang="en-US" sz="4000" dirty="0"/>
              <a:t>Recommendations: Prevention or Delay of T2DM </a:t>
            </a:r>
          </a:p>
        </p:txBody>
      </p:sp>
      <p:sp>
        <p:nvSpPr>
          <p:cNvPr id="90114" name="Content Placeholder 3"/>
          <p:cNvSpPr>
            <a:spLocks noGrp="1"/>
          </p:cNvSpPr>
          <p:nvPr>
            <p:ph idx="1"/>
          </p:nvPr>
        </p:nvSpPr>
        <p:spPr/>
        <p:txBody>
          <a:bodyPr>
            <a:normAutofit/>
          </a:bodyPr>
          <a:lstStyle/>
          <a:p>
            <a:pPr algn="just">
              <a:spcBef>
                <a:spcPts val="1600"/>
              </a:spcBef>
            </a:pPr>
            <a:r>
              <a:rPr lang="en-US" dirty="0"/>
              <a:t>Metformin therapy for prevention of type 2 diabetes should be considered in those with prediabetes, especially for those with BMI </a:t>
            </a:r>
            <a:r>
              <a:rPr lang="en-US" u="sng" dirty="0"/>
              <a:t>&gt;</a:t>
            </a:r>
            <a:r>
              <a:rPr lang="en-US" dirty="0"/>
              <a:t>35 kg/m</a:t>
            </a:r>
            <a:r>
              <a:rPr lang="en-US" baseline="30000" dirty="0"/>
              <a:t>2</a:t>
            </a:r>
            <a:r>
              <a:rPr lang="en-US" dirty="0"/>
              <a:t>, aged &lt; 60 years, women with prior gestational diabetes (GDM), those with rising A1C despite lifestyle intervention. </a:t>
            </a:r>
            <a:r>
              <a:rPr lang="en-US" dirty="0">
                <a:solidFill>
                  <a:schemeClr val="accent6"/>
                </a:solidFill>
              </a:rPr>
              <a:t>A</a:t>
            </a: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Prevention or delay of type 2 diabetes. Diabetes Care 2017; 40 (Suppl. 1): S44-S47</a:t>
            </a:r>
          </a:p>
        </p:txBody>
      </p:sp>
    </p:spTree>
    <p:extLst>
      <p:ext uri="{BB962C8B-B14F-4D97-AF65-F5344CB8AC3E}">
        <p14:creationId xmlns:p14="http://schemas.microsoft.com/office/powerpoint/2010/main" val="31154554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2"/>
          <p:cNvSpPr>
            <a:spLocks noGrp="1"/>
          </p:cNvSpPr>
          <p:nvPr>
            <p:ph type="title"/>
          </p:nvPr>
        </p:nvSpPr>
        <p:spPr/>
        <p:txBody>
          <a:bodyPr>
            <a:normAutofit fontScale="90000"/>
          </a:bodyPr>
          <a:lstStyle/>
          <a:p>
            <a:r>
              <a:rPr lang="en-US" sz="4000" dirty="0"/>
              <a:t>New Recommendation: Prevention or Delay of T2DM (3)</a:t>
            </a:r>
          </a:p>
        </p:txBody>
      </p:sp>
      <p:sp>
        <p:nvSpPr>
          <p:cNvPr id="90114" name="Content Placeholder 3"/>
          <p:cNvSpPr>
            <a:spLocks noGrp="1"/>
          </p:cNvSpPr>
          <p:nvPr>
            <p:ph idx="1"/>
          </p:nvPr>
        </p:nvSpPr>
        <p:spPr/>
        <p:txBody>
          <a:bodyPr>
            <a:normAutofit/>
          </a:bodyPr>
          <a:lstStyle/>
          <a:p>
            <a:pPr algn="just"/>
            <a:r>
              <a:rPr lang="en-US" dirty="0"/>
              <a:t>Long-term use of metformin may be associated with biochemical vitamin B12 deficiency, and periodic measurement of vitamin B12 levels should be considered in metformin-treated patients, especially in those with anemia or peripheral neuropathy. </a:t>
            </a:r>
            <a:r>
              <a:rPr lang="en-US" dirty="0">
                <a:solidFill>
                  <a:srgbClr val="F79646"/>
                </a:solidFill>
              </a:rPr>
              <a:t>B</a:t>
            </a: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Prevention or delay of type 2 diabetes. Diabetes Care 2017; 40 (Suppl. 1): S44-S47</a:t>
            </a:r>
          </a:p>
        </p:txBody>
      </p:sp>
    </p:spTree>
    <p:extLst>
      <p:ext uri="{BB962C8B-B14F-4D97-AF65-F5344CB8AC3E}">
        <p14:creationId xmlns:p14="http://schemas.microsoft.com/office/powerpoint/2010/main" val="1754264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itle 2"/>
          <p:cNvSpPr>
            <a:spLocks noGrp="1"/>
          </p:cNvSpPr>
          <p:nvPr>
            <p:ph type="title"/>
          </p:nvPr>
        </p:nvSpPr>
        <p:spPr/>
        <p:txBody>
          <a:bodyPr>
            <a:normAutofit/>
          </a:bodyPr>
          <a:lstStyle/>
          <a:p>
            <a:r>
              <a:rPr lang="en-US" sz="4000" dirty="0"/>
              <a:t>Recommendations: Prevention or Delay of T2DM (4)</a:t>
            </a:r>
          </a:p>
        </p:txBody>
      </p:sp>
      <p:sp>
        <p:nvSpPr>
          <p:cNvPr id="91138" name="Content Placeholder 3"/>
          <p:cNvSpPr>
            <a:spLocks noGrp="1"/>
          </p:cNvSpPr>
          <p:nvPr>
            <p:ph idx="1"/>
          </p:nvPr>
        </p:nvSpPr>
        <p:spPr/>
        <p:txBody>
          <a:bodyPr/>
          <a:lstStyle/>
          <a:p>
            <a:pPr>
              <a:spcBef>
                <a:spcPts val="1600"/>
              </a:spcBef>
            </a:pPr>
            <a:r>
              <a:rPr lang="en-US" dirty="0"/>
              <a:t>Monitor at least annually for the development of diabetes in those with </a:t>
            </a:r>
            <a:r>
              <a:rPr lang="en-US" dirty="0" err="1"/>
              <a:t>prediabetes</a:t>
            </a:r>
            <a:r>
              <a:rPr lang="en-US" dirty="0"/>
              <a:t>. </a:t>
            </a:r>
            <a:r>
              <a:rPr lang="en-US" dirty="0">
                <a:solidFill>
                  <a:schemeClr val="accent6"/>
                </a:solidFill>
              </a:rPr>
              <a:t>E</a:t>
            </a:r>
          </a:p>
          <a:p>
            <a:pPr>
              <a:spcBef>
                <a:spcPts val="1600"/>
              </a:spcBef>
            </a:pPr>
            <a:r>
              <a:rPr lang="en-US" dirty="0"/>
              <a:t>Screening for and treatment of modifiable risk factors for CVD is suggested. </a:t>
            </a:r>
            <a:r>
              <a:rPr lang="en-US" dirty="0">
                <a:solidFill>
                  <a:schemeClr val="accent6"/>
                </a:solidFill>
              </a:rPr>
              <a:t>B</a:t>
            </a:r>
          </a:p>
        </p:txBody>
      </p:sp>
      <p:sp>
        <p:nvSpPr>
          <p:cNvPr id="6" name="TextBox 5"/>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Prevention or delay of type 2 diabetes. Diabetes Care 2017; 40 (Suppl. 1): S44-S47</a:t>
            </a:r>
          </a:p>
        </p:txBody>
      </p:sp>
    </p:spTree>
    <p:extLst>
      <p:ext uri="{BB962C8B-B14F-4D97-AF65-F5344CB8AC3E}">
        <p14:creationId xmlns:p14="http://schemas.microsoft.com/office/powerpoint/2010/main" val="32479070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txBox="1">
            <a:spLocks/>
          </p:cNvSpPr>
          <p:nvPr/>
        </p:nvSpPr>
        <p:spPr bwMode="auto">
          <a:xfrm>
            <a:off x="1778000" y="2154239"/>
            <a:ext cx="86360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defTabSz="1219170" eaLnBrk="0" hangingPunct="0"/>
            <a:endParaRPr lang="en-US" sz="5600" b="1" dirty="0">
              <a:solidFill>
                <a:srgbClr val="F79646"/>
              </a:solidFill>
              <a:latin typeface="Verdana" pitchFamily="34" charset="0"/>
            </a:endParaRPr>
          </a:p>
          <a:p>
            <a:pPr marL="0" indent="0" algn="ctr" defTabSz="1219170" eaLnBrk="0" hangingPunct="0"/>
            <a:r>
              <a:rPr lang="en-US" sz="5600" b="1" dirty="0">
                <a:solidFill>
                  <a:srgbClr val="F79646"/>
                </a:solidFill>
                <a:latin typeface="Verdana" pitchFamily="34" charset="0"/>
              </a:rPr>
              <a:t>Glycemic Targets</a:t>
            </a:r>
          </a:p>
        </p:txBody>
      </p:sp>
    </p:spTree>
    <p:extLst>
      <p:ext uri="{BB962C8B-B14F-4D97-AF65-F5344CB8AC3E}">
        <p14:creationId xmlns:p14="http://schemas.microsoft.com/office/powerpoint/2010/main" val="7433280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1"/>
          <p:cNvSpPr>
            <a:spLocks noGrp="1"/>
          </p:cNvSpPr>
          <p:nvPr>
            <p:ph type="title"/>
          </p:nvPr>
        </p:nvSpPr>
        <p:spPr/>
        <p:txBody>
          <a:bodyPr/>
          <a:lstStyle/>
          <a:p>
            <a:r>
              <a:rPr lang="en-US" dirty="0"/>
              <a:t>Assessment of Glycemic Control</a:t>
            </a:r>
          </a:p>
        </p:txBody>
      </p:sp>
      <p:sp>
        <p:nvSpPr>
          <p:cNvPr id="94210" name="Content Placeholder 2"/>
          <p:cNvSpPr>
            <a:spLocks noGrp="1"/>
          </p:cNvSpPr>
          <p:nvPr>
            <p:ph idx="1"/>
          </p:nvPr>
        </p:nvSpPr>
        <p:spPr/>
        <p:txBody>
          <a:bodyPr>
            <a:normAutofit/>
          </a:bodyPr>
          <a:lstStyle/>
          <a:p>
            <a:pPr>
              <a:spcBef>
                <a:spcPts val="1600"/>
              </a:spcBef>
            </a:pPr>
            <a:r>
              <a:rPr lang="en-US" dirty="0"/>
              <a:t>Two primary techniques available for health providers and patients to assess effectiveness of management plan on glycemic control</a:t>
            </a:r>
          </a:p>
          <a:p>
            <a:pPr marL="1219170" lvl="1" indent="-685783">
              <a:spcBef>
                <a:spcPts val="1600"/>
              </a:spcBef>
              <a:buFont typeface="Verdana" pitchFamily="34" charset="0"/>
              <a:buAutoNum type="arabicPeriod"/>
            </a:pPr>
            <a:r>
              <a:rPr lang="en-US" dirty="0"/>
              <a:t>Patient self-monitoring of blood glucose (SMBG)</a:t>
            </a:r>
          </a:p>
          <a:p>
            <a:pPr marL="1219170" lvl="1" indent="-685783">
              <a:spcBef>
                <a:spcPts val="1600"/>
              </a:spcBef>
              <a:buFont typeface="Verdana" pitchFamily="34" charset="0"/>
              <a:buAutoNum type="arabicPeriod"/>
            </a:pPr>
            <a:r>
              <a:rPr lang="en-US" dirty="0"/>
              <a:t>A1C</a:t>
            </a: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Glycemic targets. Diabetes Care 2017; 40 (Suppl. 1): S48-S56</a:t>
            </a:r>
          </a:p>
        </p:txBody>
      </p:sp>
    </p:spTree>
    <p:extLst>
      <p:ext uri="{BB962C8B-B14F-4D97-AF65-F5344CB8AC3E}">
        <p14:creationId xmlns:p14="http://schemas.microsoft.com/office/powerpoint/2010/main" val="577085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itle 2"/>
          <p:cNvSpPr>
            <a:spLocks noGrp="1"/>
          </p:cNvSpPr>
          <p:nvPr>
            <p:ph type="title"/>
          </p:nvPr>
        </p:nvSpPr>
        <p:spPr/>
        <p:txBody>
          <a:bodyPr>
            <a:normAutofit/>
          </a:bodyPr>
          <a:lstStyle/>
          <a:p>
            <a:r>
              <a:rPr lang="en-US" dirty="0"/>
              <a:t>Recommendations: Glucose Monitoring </a:t>
            </a:r>
          </a:p>
        </p:txBody>
      </p:sp>
      <p:sp>
        <p:nvSpPr>
          <p:cNvPr id="96258" name="Content Placeholder 3"/>
          <p:cNvSpPr>
            <a:spLocks noGrp="1"/>
          </p:cNvSpPr>
          <p:nvPr>
            <p:ph idx="1"/>
          </p:nvPr>
        </p:nvSpPr>
        <p:spPr>
          <a:xfrm>
            <a:off x="609600" y="1130192"/>
            <a:ext cx="10972800" cy="5105400"/>
          </a:xfrm>
        </p:spPr>
        <p:txBody>
          <a:bodyPr>
            <a:normAutofit fontScale="92500" lnSpcReduction="10000"/>
          </a:bodyPr>
          <a:lstStyle/>
          <a:p>
            <a:pPr>
              <a:spcBef>
                <a:spcPts val="1600"/>
              </a:spcBef>
            </a:pPr>
            <a:r>
              <a:rPr lang="en-US" dirty="0"/>
              <a:t>Most patients on multiple-dose insulin (MDI) or insulin pump therapy should do SMBG </a:t>
            </a:r>
            <a:r>
              <a:rPr lang="en-US" sz="4000" dirty="0">
                <a:solidFill>
                  <a:schemeClr val="accent6"/>
                </a:solidFill>
              </a:rPr>
              <a:t>B</a:t>
            </a:r>
          </a:p>
          <a:p>
            <a:pPr lvl="1">
              <a:spcBef>
                <a:spcPts val="800"/>
              </a:spcBef>
            </a:pPr>
            <a:r>
              <a:rPr lang="en-US" dirty="0"/>
              <a:t>Prior to meals and snacks</a:t>
            </a:r>
          </a:p>
          <a:p>
            <a:pPr lvl="1">
              <a:spcBef>
                <a:spcPts val="800"/>
              </a:spcBef>
            </a:pPr>
            <a:r>
              <a:rPr lang="en-US" dirty="0"/>
              <a:t>At bedtime</a:t>
            </a:r>
          </a:p>
          <a:p>
            <a:pPr lvl="1">
              <a:spcBef>
                <a:spcPts val="800"/>
              </a:spcBef>
            </a:pPr>
            <a:r>
              <a:rPr lang="en-US" dirty="0"/>
              <a:t>Prior to exercise</a:t>
            </a:r>
          </a:p>
          <a:p>
            <a:pPr lvl="1">
              <a:spcBef>
                <a:spcPts val="800"/>
              </a:spcBef>
            </a:pPr>
            <a:r>
              <a:rPr lang="en-US" dirty="0"/>
              <a:t>When they suspect low blood glucose</a:t>
            </a:r>
          </a:p>
          <a:p>
            <a:pPr lvl="1">
              <a:spcBef>
                <a:spcPts val="800"/>
              </a:spcBef>
            </a:pPr>
            <a:r>
              <a:rPr lang="en-US" dirty="0"/>
              <a:t>After treating low blood glucose until they are </a:t>
            </a:r>
            <a:r>
              <a:rPr lang="en-US" dirty="0" err="1"/>
              <a:t>normoglycemic</a:t>
            </a:r>
            <a:endParaRPr lang="en-US" dirty="0"/>
          </a:p>
          <a:p>
            <a:pPr lvl="1">
              <a:spcBef>
                <a:spcPts val="800"/>
              </a:spcBef>
            </a:pPr>
            <a:r>
              <a:rPr lang="en-US" dirty="0"/>
              <a:t>Prior to critical tasks such as driving</a:t>
            </a:r>
          </a:p>
          <a:p>
            <a:pPr lvl="1">
              <a:spcBef>
                <a:spcPts val="800"/>
              </a:spcBef>
            </a:pPr>
            <a:r>
              <a:rPr lang="en-US" dirty="0"/>
              <a:t>Occasionally </a:t>
            </a:r>
            <a:r>
              <a:rPr lang="en-US" dirty="0" err="1"/>
              <a:t>postprandially</a:t>
            </a:r>
            <a:endParaRPr lang="en-US" dirty="0"/>
          </a:p>
          <a:p>
            <a:pPr>
              <a:spcBef>
                <a:spcPts val="1600"/>
              </a:spcBef>
            </a:pPr>
            <a:endParaRPr lang="en-US" dirty="0"/>
          </a:p>
          <a:p>
            <a:pPr>
              <a:spcBef>
                <a:spcPts val="1600"/>
              </a:spcBef>
            </a:pPr>
            <a:endParaRPr lang="en-US" dirty="0"/>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Glycemic targets. Diabetes Care 2017; 40 (Suppl. 1): S48-S56</a:t>
            </a:r>
          </a:p>
        </p:txBody>
      </p:sp>
    </p:spTree>
    <p:extLst>
      <p:ext uri="{BB962C8B-B14F-4D97-AF65-F5344CB8AC3E}">
        <p14:creationId xmlns:p14="http://schemas.microsoft.com/office/powerpoint/2010/main" val="38613578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itle 1"/>
          <p:cNvSpPr>
            <a:spLocks noGrp="1"/>
          </p:cNvSpPr>
          <p:nvPr>
            <p:ph type="title"/>
          </p:nvPr>
        </p:nvSpPr>
        <p:spPr/>
        <p:txBody>
          <a:bodyPr/>
          <a:lstStyle/>
          <a:p>
            <a:r>
              <a:rPr lang="en-US"/>
              <a:t>Recommendations: A1C Testing</a:t>
            </a:r>
          </a:p>
        </p:txBody>
      </p:sp>
      <p:sp>
        <p:nvSpPr>
          <p:cNvPr id="99330" name="Content Placeholder 2"/>
          <p:cNvSpPr>
            <a:spLocks noGrp="1"/>
          </p:cNvSpPr>
          <p:nvPr>
            <p:ph idx="1"/>
          </p:nvPr>
        </p:nvSpPr>
        <p:spPr>
          <a:xfrm>
            <a:off x="609600" y="1108989"/>
            <a:ext cx="10972800" cy="5105400"/>
          </a:xfrm>
        </p:spPr>
        <p:txBody>
          <a:bodyPr>
            <a:normAutofit/>
          </a:bodyPr>
          <a:lstStyle/>
          <a:p>
            <a:pPr>
              <a:spcBef>
                <a:spcPts val="1600"/>
              </a:spcBef>
            </a:pPr>
            <a:r>
              <a:rPr lang="en-US" sz="3600" dirty="0"/>
              <a:t>Perform the A1C test at least 2x annually in patients that meet treatment goals (and have stable glycemic control). </a:t>
            </a:r>
            <a:r>
              <a:rPr lang="en-US" sz="3600" dirty="0">
                <a:solidFill>
                  <a:schemeClr val="accent6"/>
                </a:solidFill>
              </a:rPr>
              <a:t>E</a:t>
            </a:r>
          </a:p>
          <a:p>
            <a:pPr>
              <a:spcBef>
                <a:spcPts val="1600"/>
              </a:spcBef>
            </a:pPr>
            <a:r>
              <a:rPr lang="en-US" sz="3600" dirty="0"/>
              <a:t>Perform the A1C test </a:t>
            </a:r>
            <a:r>
              <a:rPr lang="en-US" sz="3600" i="1" dirty="0"/>
              <a:t>quarterly</a:t>
            </a:r>
            <a:r>
              <a:rPr lang="en-US" sz="3600" dirty="0"/>
              <a:t> in patients whose therapy has changed or who are not meeting glycemic goals. </a:t>
            </a:r>
            <a:r>
              <a:rPr lang="en-US" sz="3600" dirty="0">
                <a:solidFill>
                  <a:schemeClr val="accent6"/>
                </a:solidFill>
              </a:rPr>
              <a:t>E</a:t>
            </a:r>
          </a:p>
          <a:p>
            <a:pPr>
              <a:spcBef>
                <a:spcPts val="1600"/>
              </a:spcBef>
            </a:pPr>
            <a:r>
              <a:rPr lang="en-US" sz="3600" dirty="0"/>
              <a:t>A reasonable A1C goal for many nonpregnant adults is &lt;7% (53 </a:t>
            </a:r>
            <a:r>
              <a:rPr lang="en-US" sz="3600" dirty="0" err="1"/>
              <a:t>mmol</a:t>
            </a:r>
            <a:r>
              <a:rPr lang="en-US" sz="3600" dirty="0"/>
              <a:t>/</a:t>
            </a:r>
            <a:r>
              <a:rPr lang="en-US" sz="3600" dirty="0" err="1"/>
              <a:t>mol</a:t>
            </a:r>
            <a:r>
              <a:rPr lang="en-US" sz="3600" dirty="0"/>
              <a:t>). A</a:t>
            </a:r>
          </a:p>
          <a:p>
            <a:pPr>
              <a:spcBef>
                <a:spcPts val="1600"/>
              </a:spcBef>
            </a:pPr>
            <a:endParaRPr lang="en-US" sz="3600" dirty="0">
              <a:solidFill>
                <a:schemeClr val="accent6"/>
              </a:solidFill>
            </a:endParaRP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Glycemic targets. Diabetes Care 2017; 40 (Suppl. 1): S48-S56</a:t>
            </a:r>
          </a:p>
        </p:txBody>
      </p:sp>
    </p:spTree>
    <p:extLst>
      <p:ext uri="{BB962C8B-B14F-4D97-AF65-F5344CB8AC3E}">
        <p14:creationId xmlns:p14="http://schemas.microsoft.com/office/powerpoint/2010/main" val="10235406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7" name="Title 1"/>
          <p:cNvSpPr>
            <a:spLocks noGrp="1"/>
          </p:cNvSpPr>
          <p:nvPr>
            <p:ph type="title"/>
          </p:nvPr>
        </p:nvSpPr>
        <p:spPr>
          <a:xfrm>
            <a:off x="-209388" y="-152400"/>
            <a:ext cx="12598400" cy="1143000"/>
          </a:xfrm>
        </p:spPr>
        <p:txBody>
          <a:bodyPr>
            <a:noAutofit/>
          </a:bodyPr>
          <a:lstStyle/>
          <a:p>
            <a:r>
              <a:rPr lang="en-US" sz="3200" dirty="0"/>
              <a:t>Glycemic Recommendations for </a:t>
            </a:r>
            <a:r>
              <a:rPr lang="en-US" sz="3200" dirty="0" err="1"/>
              <a:t>Nonpregnant</a:t>
            </a:r>
            <a:r>
              <a:rPr lang="en-US" sz="3200" dirty="0"/>
              <a:t> Adults with Diabetes </a:t>
            </a:r>
          </a:p>
        </p:txBody>
      </p:sp>
      <p:graphicFrame>
        <p:nvGraphicFramePr>
          <p:cNvPr id="104450" name="Content Placeholder 3"/>
          <p:cNvGraphicFramePr>
            <a:graphicFrameLocks noGrp="1"/>
          </p:cNvGraphicFramePr>
          <p:nvPr>
            <p:ph idx="1"/>
            <p:extLst/>
          </p:nvPr>
        </p:nvGraphicFramePr>
        <p:xfrm>
          <a:off x="609600" y="1024467"/>
          <a:ext cx="10972800" cy="3159599"/>
        </p:xfrm>
        <a:graphic>
          <a:graphicData uri="http://schemas.openxmlformats.org/drawingml/2006/table">
            <a:tbl>
              <a:tblPr/>
              <a:tblGrid>
                <a:gridCol w="6030097">
                  <a:extLst>
                    <a:ext uri="{9D8B030D-6E8A-4147-A177-3AD203B41FA5}">
                      <a16:colId xmlns:a16="http://schemas.microsoft.com/office/drawing/2014/main" val="20000"/>
                    </a:ext>
                  </a:extLst>
                </a:gridCol>
                <a:gridCol w="4942703">
                  <a:extLst>
                    <a:ext uri="{9D8B030D-6E8A-4147-A177-3AD203B41FA5}">
                      <a16:colId xmlns:a16="http://schemas.microsoft.com/office/drawing/2014/main" val="20001"/>
                    </a:ext>
                  </a:extLst>
                </a:gridCol>
              </a:tblGrid>
              <a:tr h="1012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chemeClr val="accent6"/>
                          </a:solidFill>
                          <a:effectLst/>
                          <a:latin typeface="Helvetica" pitchFamily="34" charset="0"/>
                          <a:cs typeface="Arial" pitchFamily="34" charset="0"/>
                        </a:rPr>
                        <a:t>A1C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1" i="0" u="none" strike="noStrike" cap="none" normalizeH="0" baseline="0" dirty="0">
                        <a:ln>
                          <a:noFill/>
                        </a:ln>
                        <a:solidFill>
                          <a:schemeClr val="accent6"/>
                        </a:solidFill>
                        <a:effectLst/>
                        <a:latin typeface="Helvetica" pitchFamily="34" charset="0"/>
                        <a:cs typeface="Arial" pitchFamily="34" charset="0"/>
                      </a:endParaRPr>
                    </a:p>
                  </a:txBody>
                  <a:tcPr marL="133453" marR="133453" marT="45640" marB="45640" horzOverflow="overflow">
                    <a:lnL>
                      <a:noFill/>
                    </a:lnL>
                    <a:lnR>
                      <a:noFill/>
                    </a:lnR>
                    <a:lnT>
                      <a:noFill/>
                    </a:lnT>
                    <a:lnB>
                      <a:noFill/>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chemeClr val="bg1"/>
                          </a:solidFill>
                          <a:effectLst/>
                          <a:latin typeface="Helvetica" pitchFamily="34" charset="0"/>
                          <a:cs typeface="Arial" pitchFamily="34" charset="0"/>
                        </a:rPr>
                        <a:t>&lt;7.0%* </a:t>
                      </a:r>
                      <a:br>
                        <a:rPr kumimoji="0" lang="en-US" sz="2700" b="1" i="0" u="none" strike="noStrike" cap="none" normalizeH="0" baseline="0" dirty="0">
                          <a:ln>
                            <a:noFill/>
                          </a:ln>
                          <a:solidFill>
                            <a:schemeClr val="bg1"/>
                          </a:solidFill>
                          <a:effectLst/>
                          <a:latin typeface="Helvetica" pitchFamily="34" charset="0"/>
                          <a:cs typeface="Arial" pitchFamily="34" charset="0"/>
                        </a:rPr>
                      </a:br>
                      <a:r>
                        <a:rPr kumimoji="0" lang="en-US" sz="2700" b="1" i="0" u="none" strike="noStrike" cap="none" normalizeH="0" baseline="0" dirty="0">
                          <a:ln>
                            <a:noFill/>
                          </a:ln>
                          <a:solidFill>
                            <a:schemeClr val="bg1"/>
                          </a:solidFill>
                          <a:effectLst/>
                          <a:latin typeface="Helvetica" pitchFamily="34" charset="0"/>
                          <a:cs typeface="Arial" pitchFamily="34" charset="0"/>
                        </a:rPr>
                        <a:t>(&lt;53 </a:t>
                      </a:r>
                      <a:r>
                        <a:rPr kumimoji="0" lang="en-US" sz="2700" b="1" i="0" u="none" strike="noStrike" cap="none" normalizeH="0" baseline="0" dirty="0" err="1">
                          <a:ln>
                            <a:noFill/>
                          </a:ln>
                          <a:solidFill>
                            <a:schemeClr val="bg1"/>
                          </a:solidFill>
                          <a:effectLst/>
                          <a:latin typeface="Helvetica" pitchFamily="34" charset="0"/>
                          <a:cs typeface="Arial" pitchFamily="34" charset="0"/>
                        </a:rPr>
                        <a:t>mmol</a:t>
                      </a:r>
                      <a:r>
                        <a:rPr kumimoji="0" lang="en-US" sz="2700" b="1" i="0" u="none" strike="noStrike" cap="none" normalizeH="0" baseline="0" dirty="0">
                          <a:ln>
                            <a:noFill/>
                          </a:ln>
                          <a:solidFill>
                            <a:schemeClr val="bg1"/>
                          </a:solidFill>
                          <a:effectLst/>
                          <a:latin typeface="Helvetica" pitchFamily="34" charset="0"/>
                          <a:cs typeface="Arial" pitchFamily="34" charset="0"/>
                        </a:rPr>
                        <a:t>/</a:t>
                      </a:r>
                      <a:r>
                        <a:rPr kumimoji="0" lang="en-US" sz="2700" b="1" i="0" u="none" strike="noStrike" cap="none" normalizeH="0" baseline="0" dirty="0" err="1">
                          <a:ln>
                            <a:noFill/>
                          </a:ln>
                          <a:solidFill>
                            <a:schemeClr val="bg1"/>
                          </a:solidFill>
                          <a:effectLst/>
                          <a:latin typeface="Helvetica" pitchFamily="34" charset="0"/>
                          <a:cs typeface="Arial" pitchFamily="34" charset="0"/>
                        </a:rPr>
                        <a:t>mol</a:t>
                      </a:r>
                      <a:r>
                        <a:rPr kumimoji="0" lang="en-US" sz="2700" b="1" i="0" u="none" strike="noStrike" cap="none" normalizeH="0" baseline="0" dirty="0">
                          <a:ln>
                            <a:noFill/>
                          </a:ln>
                          <a:solidFill>
                            <a:schemeClr val="bg1"/>
                          </a:solidFill>
                          <a:effectLst/>
                          <a:latin typeface="Helvetica" pitchFamily="34" charset="0"/>
                          <a:cs typeface="Arial" pitchFamily="34" charset="0"/>
                        </a:rPr>
                        <a:t>)</a:t>
                      </a:r>
                    </a:p>
                  </a:txBody>
                  <a:tcPr marL="133453" marR="133453" marT="45640" marB="45640" horzOverflow="overflow">
                    <a:lnL>
                      <a:noFill/>
                    </a:lnL>
                    <a:lnR>
                      <a:noFill/>
                    </a:lnR>
                    <a:lnT>
                      <a:noFill/>
                    </a:lnT>
                    <a:lnB>
                      <a:noFill/>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r h="1012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chemeClr val="accent6"/>
                          </a:solidFill>
                          <a:effectLst/>
                          <a:latin typeface="Helvetica" pitchFamily="34" charset="0"/>
                          <a:cs typeface="Arial" pitchFamily="34" charset="0"/>
                        </a:rPr>
                        <a:t>Preprandial capillary </a:t>
                      </a:r>
                      <a:br>
                        <a:rPr kumimoji="0" lang="en-US" sz="2700" b="1" i="0" u="none" strike="noStrike" cap="none" normalizeH="0" baseline="0" dirty="0">
                          <a:ln>
                            <a:noFill/>
                          </a:ln>
                          <a:solidFill>
                            <a:schemeClr val="accent6"/>
                          </a:solidFill>
                          <a:effectLst/>
                          <a:latin typeface="Helvetica" pitchFamily="34" charset="0"/>
                          <a:cs typeface="Arial" pitchFamily="34" charset="0"/>
                        </a:rPr>
                      </a:br>
                      <a:r>
                        <a:rPr kumimoji="0" lang="en-US" sz="2700" b="1" i="0" u="none" strike="noStrike" cap="none" normalizeH="0" baseline="0" dirty="0">
                          <a:ln>
                            <a:noFill/>
                          </a:ln>
                          <a:solidFill>
                            <a:schemeClr val="accent6"/>
                          </a:solidFill>
                          <a:effectLst/>
                          <a:latin typeface="Helvetica" pitchFamily="34" charset="0"/>
                          <a:cs typeface="Arial" pitchFamily="34" charset="0"/>
                        </a:rPr>
                        <a:t>plasma glucose</a:t>
                      </a:r>
                    </a:p>
                  </a:txBody>
                  <a:tcPr marL="133453" marR="133453" marT="45640" marB="45640" horzOverflow="overflow">
                    <a:lnL>
                      <a:noFill/>
                    </a:lnL>
                    <a:lnR>
                      <a:noFill/>
                    </a:lnR>
                    <a:lnT>
                      <a:noFill/>
                    </a:lnT>
                    <a:lnB>
                      <a:noFill/>
                    </a:lnB>
                    <a:lnTlToBr>
                      <a:noFill/>
                    </a:lnTlToBr>
                    <a:lnBlToTr>
                      <a:noFill/>
                    </a:lnBlToTr>
                    <a:solidFill>
                      <a:schemeClr val="tx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chemeClr val="bg1"/>
                          </a:solidFill>
                          <a:effectLst/>
                          <a:latin typeface="Helvetica" pitchFamily="34" charset="0"/>
                          <a:cs typeface="Arial" pitchFamily="34" charset="0"/>
                        </a:rPr>
                        <a:t>80–130 mg/</a:t>
                      </a:r>
                      <a:r>
                        <a:rPr kumimoji="0" lang="en-US" sz="2700" b="1" i="0" u="none" strike="noStrike" cap="none" normalizeH="0" baseline="0" dirty="0" err="1">
                          <a:ln>
                            <a:noFill/>
                          </a:ln>
                          <a:solidFill>
                            <a:schemeClr val="bg1"/>
                          </a:solidFill>
                          <a:effectLst/>
                          <a:latin typeface="Helvetica" pitchFamily="34" charset="0"/>
                          <a:cs typeface="Arial" pitchFamily="34" charset="0"/>
                        </a:rPr>
                        <a:t>dL</a:t>
                      </a:r>
                      <a:r>
                        <a:rPr kumimoji="0" lang="en-US" sz="2700" b="1" i="0" u="none" strike="noStrike" cap="none" normalizeH="0" baseline="30000" dirty="0">
                          <a:ln>
                            <a:noFill/>
                          </a:ln>
                          <a:solidFill>
                            <a:schemeClr val="bg1"/>
                          </a:solidFill>
                          <a:effectLst/>
                          <a:latin typeface="Helvetica" pitchFamily="34" charset="0"/>
                          <a:cs typeface="Arial" pitchFamily="34" charset="0"/>
                        </a:rPr>
                        <a:t>*</a:t>
                      </a:r>
                      <a:r>
                        <a:rPr kumimoji="0" lang="en-US" sz="2700" b="1" i="0" u="none" strike="noStrike" cap="none" normalizeH="0" baseline="0" dirty="0">
                          <a:ln>
                            <a:noFill/>
                          </a:ln>
                          <a:solidFill>
                            <a:schemeClr val="bg1"/>
                          </a:solidFill>
                          <a:effectLst/>
                          <a:latin typeface="Helvetica" pitchFamily="34" charset="0"/>
                          <a:cs typeface="Arial" pitchFamily="34" charset="0"/>
                        </a:rPr>
                        <a:t> </a:t>
                      </a:r>
                      <a:br>
                        <a:rPr kumimoji="0" lang="en-US" sz="2700" b="1" i="0" u="none" strike="noStrike" cap="none" normalizeH="0" baseline="0" dirty="0">
                          <a:ln>
                            <a:noFill/>
                          </a:ln>
                          <a:solidFill>
                            <a:schemeClr val="bg1"/>
                          </a:solidFill>
                          <a:effectLst/>
                          <a:latin typeface="Helvetica" pitchFamily="34" charset="0"/>
                          <a:cs typeface="Arial" pitchFamily="34" charset="0"/>
                        </a:rPr>
                      </a:br>
                      <a:r>
                        <a:rPr kumimoji="0" lang="en-US" sz="2700" b="1" i="0" u="none" strike="noStrike" cap="none" normalizeH="0" baseline="0" dirty="0">
                          <a:ln>
                            <a:noFill/>
                          </a:ln>
                          <a:solidFill>
                            <a:schemeClr val="bg1"/>
                          </a:solidFill>
                          <a:effectLst/>
                          <a:latin typeface="Helvetica" pitchFamily="34" charset="0"/>
                          <a:cs typeface="Arial" pitchFamily="34" charset="0"/>
                        </a:rPr>
                        <a:t>(4.4–7.2 </a:t>
                      </a:r>
                      <a:r>
                        <a:rPr kumimoji="0" lang="en-US" sz="2700" b="1" i="0" u="none" strike="noStrike" cap="none" normalizeH="0" baseline="0" dirty="0" err="1">
                          <a:ln>
                            <a:noFill/>
                          </a:ln>
                          <a:solidFill>
                            <a:schemeClr val="bg1"/>
                          </a:solidFill>
                          <a:effectLst/>
                          <a:latin typeface="Helvetica" pitchFamily="34" charset="0"/>
                          <a:cs typeface="Arial" pitchFamily="34" charset="0"/>
                        </a:rPr>
                        <a:t>mmol</a:t>
                      </a:r>
                      <a:r>
                        <a:rPr kumimoji="0" lang="en-US" sz="2700" b="1" i="0" u="none" strike="noStrike" cap="none" normalizeH="0" baseline="0" dirty="0">
                          <a:ln>
                            <a:noFill/>
                          </a:ln>
                          <a:solidFill>
                            <a:schemeClr val="bg1"/>
                          </a:solidFill>
                          <a:effectLst/>
                          <a:latin typeface="Helvetica" pitchFamily="34" charset="0"/>
                          <a:cs typeface="Arial" pitchFamily="34" charset="0"/>
                        </a:rPr>
                        <a:t>/L)</a:t>
                      </a:r>
                    </a:p>
                  </a:txBody>
                  <a:tcPr marL="133453" marR="133453" marT="45640" marB="45640" horzOverflow="overflow">
                    <a:lnL>
                      <a:noFill/>
                    </a:lnL>
                    <a:lnR>
                      <a:noFill/>
                    </a:lnR>
                    <a:lnT>
                      <a:noFill/>
                    </a:lnT>
                    <a:lnB>
                      <a:noFill/>
                    </a:lnB>
                    <a:lnTlToBr>
                      <a:noFill/>
                    </a:lnTlToBr>
                    <a:lnBlToTr>
                      <a:noFill/>
                    </a:lnBlToTr>
                    <a:solidFill>
                      <a:schemeClr val="tx2">
                        <a:lumMod val="75000"/>
                      </a:schemeClr>
                    </a:solidFill>
                  </a:tcPr>
                </a:tc>
                <a:extLst>
                  <a:ext uri="{0D108BD9-81ED-4DB2-BD59-A6C34878D82A}">
                    <a16:rowId xmlns:a16="http://schemas.microsoft.com/office/drawing/2014/main" val="10001"/>
                  </a:ext>
                </a:extLst>
              </a:tr>
              <a:tr h="1134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chemeClr val="accent6"/>
                          </a:solidFill>
                          <a:effectLst/>
                          <a:latin typeface="Helvetica" pitchFamily="34" charset="0"/>
                          <a:cs typeface="Arial" pitchFamily="34" charset="0"/>
                        </a:rPr>
                        <a:t>Peak postprandial capillary plasma glucose</a:t>
                      </a:r>
                      <a:r>
                        <a:rPr kumimoji="0" lang="en-US" sz="2700" b="1" i="0" u="none" strike="noStrike" cap="none" normalizeH="0" baseline="30000" dirty="0">
                          <a:ln>
                            <a:noFill/>
                          </a:ln>
                          <a:solidFill>
                            <a:schemeClr val="accent6"/>
                          </a:solidFill>
                          <a:effectLst/>
                          <a:latin typeface="Helvetica" pitchFamily="34" charset="0"/>
                          <a:cs typeface="Arial" pitchFamily="34" charset="0"/>
                        </a:rPr>
                        <a:t>†</a:t>
                      </a:r>
                    </a:p>
                  </a:txBody>
                  <a:tcPr marL="133453" marR="133453" marT="45640" marB="45640" horzOverflow="overflow">
                    <a:lnL>
                      <a:noFill/>
                    </a:lnL>
                    <a:lnR>
                      <a:noFill/>
                    </a:lnR>
                    <a:lnT>
                      <a:noFill/>
                    </a:lnT>
                    <a:lnB>
                      <a:noFill/>
                    </a:lnB>
                    <a:lnTlToBr>
                      <a:noFill/>
                    </a:lnTlToBr>
                    <a:lnBlToTr>
                      <a:noFill/>
                    </a:lnBlToTr>
                    <a:solidFill>
                      <a:schemeClr val="tx2">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chemeClr val="bg1"/>
                          </a:solidFill>
                          <a:effectLst/>
                          <a:latin typeface="Helvetica" pitchFamily="34" charset="0"/>
                          <a:cs typeface="Arial" pitchFamily="34" charset="0"/>
                        </a:rPr>
                        <a:t>&lt;180 mg/</a:t>
                      </a:r>
                      <a:r>
                        <a:rPr kumimoji="0" lang="en-US" sz="2700" b="1" i="0" u="none" strike="noStrike" cap="none" normalizeH="0" baseline="0" dirty="0" err="1">
                          <a:ln>
                            <a:noFill/>
                          </a:ln>
                          <a:solidFill>
                            <a:schemeClr val="bg1"/>
                          </a:solidFill>
                          <a:effectLst/>
                          <a:latin typeface="Helvetica" pitchFamily="34" charset="0"/>
                          <a:cs typeface="Arial" pitchFamily="34" charset="0"/>
                        </a:rPr>
                        <a:t>dL</a:t>
                      </a:r>
                      <a:r>
                        <a:rPr kumimoji="0" lang="en-US" sz="2700" b="1" i="0" u="none" strike="noStrike" cap="none" normalizeH="0" baseline="30000" dirty="0">
                          <a:ln>
                            <a:noFill/>
                          </a:ln>
                          <a:solidFill>
                            <a:schemeClr val="bg1"/>
                          </a:solidFill>
                          <a:effectLst/>
                          <a:latin typeface="Helvetica" pitchFamily="34" charset="0"/>
                          <a:cs typeface="Arial" pitchFamily="34" charset="0"/>
                        </a:rPr>
                        <a:t>*</a:t>
                      </a:r>
                      <a:r>
                        <a:rPr kumimoji="0" lang="en-US" sz="2700" b="1" i="0" u="none" strike="noStrike" cap="none" normalizeH="0" baseline="0" dirty="0">
                          <a:ln>
                            <a:noFill/>
                          </a:ln>
                          <a:solidFill>
                            <a:schemeClr val="bg1"/>
                          </a:solidFill>
                          <a:effectLst/>
                          <a:latin typeface="Helvetica" pitchFamily="34" charset="0"/>
                          <a:cs typeface="Arial" pitchFamily="34" charset="0"/>
                        </a:rPr>
                        <a:t> </a:t>
                      </a:r>
                      <a:br>
                        <a:rPr kumimoji="0" lang="en-US" sz="2700" b="1" i="0" u="none" strike="noStrike" cap="none" normalizeH="0" baseline="0" dirty="0">
                          <a:ln>
                            <a:noFill/>
                          </a:ln>
                          <a:solidFill>
                            <a:schemeClr val="bg1"/>
                          </a:solidFill>
                          <a:effectLst/>
                          <a:latin typeface="Helvetica" pitchFamily="34" charset="0"/>
                          <a:cs typeface="Arial" pitchFamily="34" charset="0"/>
                        </a:rPr>
                      </a:br>
                      <a:r>
                        <a:rPr kumimoji="0" lang="en-US" sz="2700" b="1" i="0" u="none" strike="noStrike" cap="none" normalizeH="0" baseline="0" dirty="0">
                          <a:ln>
                            <a:noFill/>
                          </a:ln>
                          <a:solidFill>
                            <a:schemeClr val="bg1"/>
                          </a:solidFill>
                          <a:effectLst/>
                          <a:latin typeface="Helvetica" pitchFamily="34" charset="0"/>
                          <a:cs typeface="Arial" pitchFamily="34" charset="0"/>
                        </a:rPr>
                        <a:t>(&lt;10.0 </a:t>
                      </a:r>
                      <a:r>
                        <a:rPr kumimoji="0" lang="en-US" sz="2700" b="1" i="0" u="none" strike="noStrike" cap="none" normalizeH="0" baseline="0" dirty="0" err="1">
                          <a:ln>
                            <a:noFill/>
                          </a:ln>
                          <a:solidFill>
                            <a:schemeClr val="bg1"/>
                          </a:solidFill>
                          <a:effectLst/>
                          <a:latin typeface="Helvetica" pitchFamily="34" charset="0"/>
                          <a:cs typeface="Arial" pitchFamily="34" charset="0"/>
                        </a:rPr>
                        <a:t>mmol</a:t>
                      </a:r>
                      <a:r>
                        <a:rPr kumimoji="0" lang="en-US" sz="2700" b="1" i="0" u="none" strike="noStrike" cap="none" normalizeH="0" baseline="0" dirty="0">
                          <a:ln>
                            <a:noFill/>
                          </a:ln>
                          <a:solidFill>
                            <a:schemeClr val="bg1"/>
                          </a:solidFill>
                          <a:effectLst/>
                          <a:latin typeface="Helvetica" pitchFamily="34" charset="0"/>
                          <a:cs typeface="Arial" pitchFamily="34" charset="0"/>
                        </a:rPr>
                        <a:t>/L)</a:t>
                      </a:r>
                    </a:p>
                  </a:txBody>
                  <a:tcPr marL="133453" marR="133453" marT="45640" marB="45640" horzOverflow="overflow">
                    <a:lnL>
                      <a:noFill/>
                    </a:lnL>
                    <a:lnR>
                      <a:noFill/>
                    </a:lnR>
                    <a:lnT>
                      <a:noFill/>
                    </a:lnT>
                    <a:lnB>
                      <a:noFill/>
                    </a:lnB>
                    <a:lnTlToBr>
                      <a:noFill/>
                    </a:lnTlToBr>
                    <a:lnBlToTr>
                      <a:noFill/>
                    </a:lnBlToTr>
                    <a:solidFill>
                      <a:schemeClr val="tx2">
                        <a:lumMod val="50000"/>
                      </a:schemeClr>
                    </a:solidFill>
                  </a:tcPr>
                </a:tc>
                <a:extLst>
                  <a:ext uri="{0D108BD9-81ED-4DB2-BD59-A6C34878D82A}">
                    <a16:rowId xmlns:a16="http://schemas.microsoft.com/office/drawing/2014/main" val="10002"/>
                  </a:ext>
                </a:extLst>
              </a:tr>
            </a:tbl>
          </a:graphicData>
        </a:graphic>
      </p:graphicFrame>
      <p:sp>
        <p:nvSpPr>
          <p:cNvPr id="104458" name="TextBox 4"/>
          <p:cNvSpPr txBox="1">
            <a:spLocks noChangeArrowheads="1"/>
          </p:cNvSpPr>
          <p:nvPr/>
        </p:nvSpPr>
        <p:spPr bwMode="auto">
          <a:xfrm>
            <a:off x="558800" y="4648201"/>
            <a:ext cx="1107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defTabSz="1219170"/>
            <a:r>
              <a:rPr lang="en-US" sz="2400" dirty="0">
                <a:solidFill>
                  <a:prstClr val="white"/>
                </a:solidFill>
                <a:latin typeface="Verdana" pitchFamily="34" charset="0"/>
              </a:rPr>
              <a:t>*  </a:t>
            </a:r>
            <a:r>
              <a:rPr lang="en-US" sz="2400" dirty="0">
                <a:solidFill>
                  <a:prstClr val="white"/>
                </a:solidFill>
                <a:latin typeface="Helvetica" pitchFamily="34" charset="0"/>
              </a:rPr>
              <a:t>Goals should be individualized.</a:t>
            </a:r>
          </a:p>
          <a:p>
            <a:pPr defTabSz="1219170"/>
            <a:r>
              <a:rPr lang="en-US" sz="2400" dirty="0">
                <a:solidFill>
                  <a:prstClr val="white"/>
                </a:solidFill>
                <a:latin typeface="Helvetica" pitchFamily="34" charset="0"/>
              </a:rPr>
              <a:t>†  Postprandial glucose measurements should be made 1–2 hours after the beginning of the meal.</a:t>
            </a:r>
          </a:p>
        </p:txBody>
      </p:sp>
      <p:sp>
        <p:nvSpPr>
          <p:cNvPr id="6" name="TextBox 5"/>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Glycemic targets. Diabetes Care 2017; 40 (Suppl. 1): S48-S56</a:t>
            </a:r>
          </a:p>
        </p:txBody>
      </p:sp>
    </p:spTree>
    <p:extLst>
      <p:ext uri="{BB962C8B-B14F-4D97-AF65-F5344CB8AC3E}">
        <p14:creationId xmlns:p14="http://schemas.microsoft.com/office/powerpoint/2010/main" val="787410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txBox="1">
            <a:spLocks/>
          </p:cNvSpPr>
          <p:nvPr/>
        </p:nvSpPr>
        <p:spPr bwMode="auto">
          <a:xfrm>
            <a:off x="1016000" y="1322791"/>
            <a:ext cx="1016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defTabSz="1219170" eaLnBrk="0" hangingPunct="0"/>
            <a:endParaRPr lang="en-US" sz="5600" b="1" dirty="0">
              <a:solidFill>
                <a:srgbClr val="F79646"/>
              </a:solidFill>
              <a:latin typeface="Verdana" pitchFamily="34" charset="0"/>
            </a:endParaRPr>
          </a:p>
          <a:p>
            <a:pPr marL="0" indent="0" algn="ctr" defTabSz="1219170" eaLnBrk="0" hangingPunct="0"/>
            <a:r>
              <a:rPr lang="en-US" sz="5600" b="1" dirty="0">
                <a:solidFill>
                  <a:srgbClr val="F79646"/>
                </a:solidFill>
                <a:latin typeface="Verdana" pitchFamily="34" charset="0"/>
              </a:rPr>
              <a:t>Obesity Management </a:t>
            </a:r>
            <a:br>
              <a:rPr lang="en-US" sz="5600" b="1" dirty="0">
                <a:solidFill>
                  <a:srgbClr val="F79646"/>
                </a:solidFill>
                <a:latin typeface="Verdana" pitchFamily="34" charset="0"/>
              </a:rPr>
            </a:br>
            <a:r>
              <a:rPr lang="en-US" sz="5600" b="1" dirty="0">
                <a:solidFill>
                  <a:srgbClr val="F79646"/>
                </a:solidFill>
                <a:latin typeface="Verdana" pitchFamily="34" charset="0"/>
              </a:rPr>
              <a:t>for the </a:t>
            </a:r>
            <a:br>
              <a:rPr lang="en-US" sz="5600" b="1" dirty="0">
                <a:solidFill>
                  <a:srgbClr val="F79646"/>
                </a:solidFill>
                <a:latin typeface="Verdana" pitchFamily="34" charset="0"/>
              </a:rPr>
            </a:br>
            <a:r>
              <a:rPr lang="en-US" sz="5600" b="1" dirty="0">
                <a:solidFill>
                  <a:srgbClr val="F79646"/>
                </a:solidFill>
                <a:latin typeface="Verdana" pitchFamily="34" charset="0"/>
              </a:rPr>
              <a:t>Treatment of Type 2 Diabetes</a:t>
            </a:r>
          </a:p>
        </p:txBody>
      </p:sp>
    </p:spTree>
    <p:extLst>
      <p:ext uri="{BB962C8B-B14F-4D97-AF65-F5344CB8AC3E}">
        <p14:creationId xmlns:p14="http://schemas.microsoft.com/office/powerpoint/2010/main" val="22874467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164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4294967295"/>
          </p:nvPr>
        </p:nvSpPr>
        <p:spPr>
          <a:xfrm>
            <a:off x="462707" y="1168400"/>
            <a:ext cx="11277600" cy="5207000"/>
          </a:xfrm>
        </p:spPr>
        <p:txBody>
          <a:bodyPr>
            <a:noAutofit/>
          </a:bodyPr>
          <a:lstStyle/>
          <a:p>
            <a:pPr marL="685783" indent="-685783">
              <a:lnSpc>
                <a:spcPct val="90000"/>
              </a:lnSpc>
              <a:spcBef>
                <a:spcPct val="0"/>
              </a:spcBef>
              <a:spcAft>
                <a:spcPts val="400"/>
              </a:spcAft>
              <a:buClr>
                <a:schemeClr val="bg1"/>
              </a:buClr>
              <a:buFont typeface="Verdana" pitchFamily="34" charset="0"/>
              <a:buAutoNum type="arabicPeriod"/>
            </a:pPr>
            <a:r>
              <a:rPr lang="en-US" dirty="0"/>
              <a:t>Type 1 diabetes</a:t>
            </a:r>
          </a:p>
          <a:p>
            <a:pPr lvl="1">
              <a:lnSpc>
                <a:spcPct val="90000"/>
              </a:lnSpc>
              <a:spcBef>
                <a:spcPct val="0"/>
              </a:spcBef>
              <a:spcAft>
                <a:spcPts val="400"/>
              </a:spcAft>
              <a:buClr>
                <a:schemeClr val="bg1"/>
              </a:buClr>
            </a:pPr>
            <a:r>
              <a:rPr lang="en-US" dirty="0"/>
              <a:t>β-cell destruction</a:t>
            </a:r>
          </a:p>
          <a:p>
            <a:pPr marL="685783" indent="-685783">
              <a:lnSpc>
                <a:spcPct val="90000"/>
              </a:lnSpc>
              <a:spcBef>
                <a:spcPct val="0"/>
              </a:spcBef>
              <a:spcAft>
                <a:spcPts val="400"/>
              </a:spcAft>
              <a:buClr>
                <a:schemeClr val="bg1"/>
              </a:buClr>
              <a:buFont typeface="Verdana" pitchFamily="34" charset="0"/>
              <a:buAutoNum type="arabicPeriod"/>
            </a:pPr>
            <a:r>
              <a:rPr lang="en-US" dirty="0"/>
              <a:t>Type 2 diabetes</a:t>
            </a:r>
          </a:p>
          <a:p>
            <a:pPr lvl="1">
              <a:lnSpc>
                <a:spcPct val="90000"/>
              </a:lnSpc>
              <a:spcBef>
                <a:spcPct val="0"/>
              </a:spcBef>
              <a:spcAft>
                <a:spcPts val="400"/>
              </a:spcAft>
              <a:buClr>
                <a:schemeClr val="bg1"/>
              </a:buClr>
            </a:pPr>
            <a:r>
              <a:rPr lang="en-US" dirty="0"/>
              <a:t>Progressive insulin secretory defect</a:t>
            </a:r>
          </a:p>
          <a:p>
            <a:pPr marL="685783" indent="-685783">
              <a:lnSpc>
                <a:spcPct val="90000"/>
              </a:lnSpc>
              <a:spcBef>
                <a:spcPct val="0"/>
              </a:spcBef>
              <a:spcAft>
                <a:spcPts val="400"/>
              </a:spcAft>
              <a:buClr>
                <a:schemeClr val="bg1"/>
              </a:buClr>
              <a:buFont typeface="Verdana" pitchFamily="34" charset="0"/>
              <a:buAutoNum type="arabicPeriod"/>
            </a:pPr>
            <a:r>
              <a:rPr lang="en-US" dirty="0"/>
              <a:t>Gestational Diabetes Mellitus (GDM)</a:t>
            </a:r>
          </a:p>
          <a:p>
            <a:pPr marL="685783" indent="-685783">
              <a:lnSpc>
                <a:spcPct val="90000"/>
              </a:lnSpc>
              <a:spcBef>
                <a:spcPct val="0"/>
              </a:spcBef>
              <a:spcAft>
                <a:spcPts val="400"/>
              </a:spcAft>
              <a:buClr>
                <a:schemeClr val="bg1"/>
              </a:buClr>
              <a:buFont typeface="Verdana" pitchFamily="34" charset="0"/>
              <a:buAutoNum type="arabicPeriod"/>
            </a:pPr>
            <a:r>
              <a:rPr lang="en-US" dirty="0"/>
              <a:t>Other specific types of diabetes</a:t>
            </a:r>
          </a:p>
          <a:p>
            <a:pPr lvl="1">
              <a:lnSpc>
                <a:spcPct val="90000"/>
              </a:lnSpc>
              <a:spcBef>
                <a:spcPct val="0"/>
              </a:spcBef>
              <a:spcAft>
                <a:spcPts val="400"/>
              </a:spcAft>
              <a:buClr>
                <a:schemeClr val="bg1"/>
              </a:buClr>
            </a:pPr>
            <a:r>
              <a:rPr lang="en-US" dirty="0"/>
              <a:t>Monogenic diabetes syndromes</a:t>
            </a:r>
          </a:p>
          <a:p>
            <a:pPr lvl="1">
              <a:lnSpc>
                <a:spcPct val="90000"/>
              </a:lnSpc>
              <a:spcBef>
                <a:spcPct val="0"/>
              </a:spcBef>
              <a:spcAft>
                <a:spcPts val="400"/>
              </a:spcAft>
              <a:buClr>
                <a:schemeClr val="bg1"/>
              </a:buClr>
            </a:pPr>
            <a:r>
              <a:rPr lang="en-US" dirty="0"/>
              <a:t>Diseases of the exocrine pancreas, e.g., cystic fibrosis</a:t>
            </a:r>
          </a:p>
          <a:p>
            <a:pPr lvl="1">
              <a:lnSpc>
                <a:spcPct val="90000"/>
              </a:lnSpc>
              <a:spcBef>
                <a:spcPct val="0"/>
              </a:spcBef>
              <a:spcAft>
                <a:spcPts val="400"/>
              </a:spcAft>
              <a:buClr>
                <a:schemeClr val="bg1"/>
              </a:buClr>
            </a:pPr>
            <a:r>
              <a:rPr lang="en-US" dirty="0"/>
              <a:t>Drug- or chemical-induced diabetes</a:t>
            </a:r>
          </a:p>
          <a:p>
            <a:pPr marL="685783" indent="-685783">
              <a:spcBef>
                <a:spcPts val="1600"/>
              </a:spcBef>
            </a:pPr>
            <a:endParaRPr lang="en-US" dirty="0"/>
          </a:p>
        </p:txBody>
      </p:sp>
      <p:sp>
        <p:nvSpPr>
          <p:cNvPr id="35843" name="Title 2"/>
          <p:cNvSpPr>
            <a:spLocks noGrp="1"/>
          </p:cNvSpPr>
          <p:nvPr>
            <p:ph type="title" idx="4294967295"/>
          </p:nvPr>
        </p:nvSpPr>
        <p:spPr/>
        <p:txBody>
          <a:bodyPr/>
          <a:lstStyle/>
          <a:p>
            <a:r>
              <a:rPr lang="en-US"/>
              <a:t>Classification of Diabetes</a:t>
            </a: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Classification and diagnosis of diabetes. Diabetes Care 2017; 40 (Suppl. 1): S11-S24</a:t>
            </a:r>
          </a:p>
        </p:txBody>
      </p:sp>
    </p:spTree>
    <p:extLst>
      <p:ext uri="{BB962C8B-B14F-4D97-AF65-F5344CB8AC3E}">
        <p14:creationId xmlns:p14="http://schemas.microsoft.com/office/powerpoint/2010/main" val="1299086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2">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584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584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4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4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itle 2"/>
          <p:cNvSpPr>
            <a:spLocks noGrp="1"/>
          </p:cNvSpPr>
          <p:nvPr>
            <p:ph type="title"/>
          </p:nvPr>
        </p:nvSpPr>
        <p:spPr/>
        <p:txBody>
          <a:bodyPr/>
          <a:lstStyle/>
          <a:p>
            <a:r>
              <a:rPr lang="en-US" dirty="0"/>
              <a:t>Benefits of Weight Loss</a:t>
            </a:r>
          </a:p>
        </p:txBody>
      </p:sp>
      <p:sp>
        <p:nvSpPr>
          <p:cNvPr id="109570" name="Content Placeholder 1"/>
          <p:cNvSpPr>
            <a:spLocks noGrp="1"/>
          </p:cNvSpPr>
          <p:nvPr>
            <p:ph idx="1"/>
          </p:nvPr>
        </p:nvSpPr>
        <p:spPr/>
        <p:txBody>
          <a:bodyPr/>
          <a:lstStyle/>
          <a:p>
            <a:pPr>
              <a:spcBef>
                <a:spcPts val="1600"/>
              </a:spcBef>
            </a:pPr>
            <a:r>
              <a:rPr lang="en-US" dirty="0"/>
              <a:t>Delay progression from </a:t>
            </a:r>
            <a:r>
              <a:rPr lang="en-US" dirty="0" err="1"/>
              <a:t>prediabetes</a:t>
            </a:r>
            <a:r>
              <a:rPr lang="en-US" dirty="0"/>
              <a:t> to type 2 diabetes</a:t>
            </a:r>
          </a:p>
          <a:p>
            <a:pPr>
              <a:spcBef>
                <a:spcPts val="1600"/>
              </a:spcBef>
            </a:pPr>
            <a:r>
              <a:rPr lang="en-US" dirty="0"/>
              <a:t>Positive impact on treatment of type 2 diabetes</a:t>
            </a:r>
          </a:p>
          <a:p>
            <a:pPr lvl="1">
              <a:spcBef>
                <a:spcPts val="1600"/>
              </a:spcBef>
            </a:pPr>
            <a:r>
              <a:rPr lang="en-US" dirty="0"/>
              <a:t>Most likely to occur early in disease development</a:t>
            </a:r>
          </a:p>
          <a:p>
            <a:pPr>
              <a:spcBef>
                <a:spcPts val="1600"/>
              </a:spcBef>
            </a:pPr>
            <a:r>
              <a:rPr lang="en-US" dirty="0"/>
              <a:t>Improves mobility, physical and sexual functioning &amp; health-related quality of life</a:t>
            </a: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Obesity management </a:t>
            </a:r>
            <a:br>
              <a:rPr lang="en-US" sz="1600" dirty="0">
                <a:solidFill>
                  <a:prstClr val="white"/>
                </a:solidFill>
                <a:latin typeface="Helvetica" pitchFamily="34" charset="0"/>
              </a:rPr>
            </a:br>
            <a:r>
              <a:rPr lang="en-US" sz="1600" dirty="0">
                <a:solidFill>
                  <a:prstClr val="white"/>
                </a:solidFill>
                <a:latin typeface="Helvetica" pitchFamily="34" charset="0"/>
              </a:rPr>
              <a:t>for the treatment of type 2 diabetes. Diabetes Care 2017; 40 (Suppl. 1): S57-S63</a:t>
            </a:r>
          </a:p>
        </p:txBody>
      </p:sp>
    </p:spTree>
    <p:extLst>
      <p:ext uri="{BB962C8B-B14F-4D97-AF65-F5344CB8AC3E}">
        <p14:creationId xmlns:p14="http://schemas.microsoft.com/office/powerpoint/2010/main" val="2735641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0">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5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t>Recommendations: Assessment</a:t>
            </a:r>
          </a:p>
        </p:txBody>
      </p:sp>
      <p:sp>
        <p:nvSpPr>
          <p:cNvPr id="110595" name="Content Placeholder 2"/>
          <p:cNvSpPr>
            <a:spLocks noGrp="1"/>
          </p:cNvSpPr>
          <p:nvPr>
            <p:ph idx="1"/>
          </p:nvPr>
        </p:nvSpPr>
        <p:spPr/>
        <p:txBody>
          <a:bodyPr/>
          <a:lstStyle/>
          <a:p>
            <a:pPr>
              <a:spcBef>
                <a:spcPts val="1600"/>
              </a:spcBef>
            </a:pPr>
            <a:r>
              <a:rPr lang="en-US" dirty="0"/>
              <a:t>At each patient encounter, BMI should be calculated and documented in the medical record. </a:t>
            </a:r>
            <a:r>
              <a:rPr lang="en-US" dirty="0">
                <a:solidFill>
                  <a:schemeClr val="accent6"/>
                </a:solidFill>
              </a:rPr>
              <a:t>B</a:t>
            </a:r>
          </a:p>
          <a:p>
            <a:pPr lvl="1">
              <a:spcBef>
                <a:spcPts val="400"/>
              </a:spcBef>
            </a:pPr>
            <a:r>
              <a:rPr lang="en-US" dirty="0"/>
              <a:t>Discuss with the patient</a:t>
            </a:r>
          </a:p>
          <a:p>
            <a:pPr lvl="1">
              <a:spcBef>
                <a:spcPts val="400"/>
              </a:spcBef>
            </a:pPr>
            <a:r>
              <a:rPr lang="en-US" dirty="0"/>
              <a:t>Asian American </a:t>
            </a:r>
            <a:r>
              <a:rPr lang="en-US" dirty="0" err="1"/>
              <a:t>cutpoints</a:t>
            </a:r>
            <a:r>
              <a:rPr lang="en-US" dirty="0"/>
              <a:t>:</a:t>
            </a:r>
          </a:p>
        </p:txBody>
      </p:sp>
      <p:graphicFrame>
        <p:nvGraphicFramePr>
          <p:cNvPr id="110596" name="Table 3"/>
          <p:cNvGraphicFramePr>
            <a:graphicFrameLocks noGrp="1"/>
          </p:cNvGraphicFramePr>
          <p:nvPr>
            <p:extLst/>
          </p:nvPr>
        </p:nvGraphicFramePr>
        <p:xfrm>
          <a:off x="1727200" y="3992225"/>
          <a:ext cx="9042400" cy="2209804"/>
        </p:xfrm>
        <a:graphic>
          <a:graphicData uri="http://schemas.openxmlformats.org/drawingml/2006/table">
            <a:tbl>
              <a:tblPr/>
              <a:tblGrid>
                <a:gridCol w="4521200">
                  <a:extLst>
                    <a:ext uri="{9D8B030D-6E8A-4147-A177-3AD203B41FA5}">
                      <a16:colId xmlns:a16="http://schemas.microsoft.com/office/drawing/2014/main" val="20000"/>
                    </a:ext>
                  </a:extLst>
                </a:gridCol>
                <a:gridCol w="4521200">
                  <a:extLst>
                    <a:ext uri="{9D8B030D-6E8A-4147-A177-3AD203B41FA5}">
                      <a16:colId xmlns:a16="http://schemas.microsoft.com/office/drawing/2014/main" val="20001"/>
                    </a:ext>
                  </a:extLst>
                </a:gridCol>
              </a:tblGrid>
              <a:tr h="5524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chemeClr val="tx1"/>
                          </a:solidFill>
                          <a:effectLst/>
                          <a:latin typeface="Helvetica" pitchFamily="34" charset="0"/>
                          <a:cs typeface="Arial" pitchFamily="34" charset="0"/>
                        </a:rPr>
                        <a:t>Normal</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chemeClr val="tx1"/>
                          </a:solidFill>
                          <a:effectLst/>
                          <a:latin typeface="Helvetica" pitchFamily="34" charset="0"/>
                          <a:cs typeface="Arial" pitchFamily="34" charset="0"/>
                        </a:rPr>
                        <a:t>&lt;23 BMI kg/m</a:t>
                      </a:r>
                      <a:r>
                        <a:rPr kumimoji="0" lang="en-US" sz="2300" b="1" i="0" u="none" strike="noStrike" cap="none" normalizeH="0" baseline="30000" dirty="0">
                          <a:ln>
                            <a:noFill/>
                          </a:ln>
                          <a:solidFill>
                            <a:schemeClr val="tx1"/>
                          </a:solidFill>
                          <a:effectLst/>
                          <a:latin typeface="Helvetica" pitchFamily="34" charset="0"/>
                          <a:cs typeface="Arial" pitchFamily="34" charset="0"/>
                        </a:rPr>
                        <a:t>2</a:t>
                      </a:r>
                      <a:r>
                        <a:rPr kumimoji="0" lang="en-US" sz="2300" b="1" i="0" u="none" strike="noStrike" cap="none" normalizeH="0" baseline="0" dirty="0">
                          <a:ln>
                            <a:noFill/>
                          </a:ln>
                          <a:solidFill>
                            <a:schemeClr val="tx1"/>
                          </a:solidFill>
                          <a:effectLst/>
                          <a:latin typeface="Helvetica" pitchFamily="34" charset="0"/>
                          <a:cs typeface="Arial" pitchFamily="34" charset="0"/>
                        </a:rPr>
                        <a:t> </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5524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chemeClr val="tx1"/>
                          </a:solidFill>
                          <a:effectLst/>
                          <a:latin typeface="Helvetica" pitchFamily="34" charset="0"/>
                          <a:cs typeface="Arial" pitchFamily="34" charset="0"/>
                        </a:rPr>
                        <a:t>Overweight</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chemeClr val="tx1"/>
                          </a:solidFill>
                          <a:effectLst/>
                          <a:latin typeface="Helvetica" pitchFamily="34" charset="0"/>
                          <a:cs typeface="Arial" pitchFamily="34" charset="0"/>
                        </a:rPr>
                        <a:t>23.0 - 27.4 kg/m</a:t>
                      </a:r>
                      <a:r>
                        <a:rPr kumimoji="0" lang="en-US" sz="2300" b="1" i="0" u="none" strike="noStrike" cap="none" normalizeH="0" baseline="30000" dirty="0">
                          <a:ln>
                            <a:noFill/>
                          </a:ln>
                          <a:solidFill>
                            <a:schemeClr val="tx1"/>
                          </a:solidFill>
                          <a:effectLst/>
                          <a:latin typeface="Helvetica" pitchFamily="34" charset="0"/>
                          <a:cs typeface="Arial" pitchFamily="34" charset="0"/>
                        </a:rPr>
                        <a:t>2</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1"/>
                  </a:ext>
                </a:extLst>
              </a:tr>
              <a:tr h="5524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chemeClr val="tx1"/>
                          </a:solidFill>
                          <a:effectLst/>
                          <a:latin typeface="Helvetica" pitchFamily="34" charset="0"/>
                          <a:cs typeface="Arial" pitchFamily="34" charset="0"/>
                        </a:rPr>
                        <a:t>Obese</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chemeClr val="tx1"/>
                          </a:solidFill>
                          <a:effectLst/>
                          <a:latin typeface="Helvetica" pitchFamily="34" charset="0"/>
                          <a:cs typeface="Arial" pitchFamily="34" charset="0"/>
                        </a:rPr>
                        <a:t>27.5 - 37.4 kg/m</a:t>
                      </a:r>
                      <a:r>
                        <a:rPr kumimoji="0" lang="en-US" sz="2300" b="1" i="0" u="none" strike="noStrike" cap="none" normalizeH="0" baseline="30000" dirty="0">
                          <a:ln>
                            <a:noFill/>
                          </a:ln>
                          <a:solidFill>
                            <a:schemeClr val="tx1"/>
                          </a:solidFill>
                          <a:effectLst/>
                          <a:latin typeface="Helvetica" pitchFamily="34" charset="0"/>
                          <a:cs typeface="Arial" pitchFamily="34" charset="0"/>
                        </a:rPr>
                        <a:t>2</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2"/>
                  </a:ext>
                </a:extLst>
              </a:tr>
              <a:tr h="5524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chemeClr val="tx1"/>
                          </a:solidFill>
                          <a:effectLst/>
                          <a:latin typeface="Helvetica" pitchFamily="34" charset="0"/>
                          <a:cs typeface="Arial" pitchFamily="34" charset="0"/>
                        </a:rPr>
                        <a:t>Extremely obese</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chemeClr val="tx1"/>
                          </a:solidFill>
                          <a:effectLst/>
                          <a:latin typeface="Helvetica" pitchFamily="34" charset="0"/>
                          <a:cs typeface="Arial" pitchFamily="34" charset="0"/>
                        </a:rPr>
                        <a:t>≥37.5 kg/m</a:t>
                      </a:r>
                      <a:r>
                        <a:rPr kumimoji="0" lang="en-US" sz="2300" b="1" i="0" u="none" strike="noStrike" cap="none" normalizeH="0" baseline="30000" dirty="0">
                          <a:ln>
                            <a:noFill/>
                          </a:ln>
                          <a:solidFill>
                            <a:schemeClr val="tx1"/>
                          </a:solidFill>
                          <a:effectLst/>
                          <a:latin typeface="Helvetica" pitchFamily="34" charset="0"/>
                          <a:cs typeface="Arial" pitchFamily="34" charset="0"/>
                        </a:rPr>
                        <a:t>2</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3"/>
                  </a:ext>
                </a:extLst>
              </a:tr>
            </a:tbl>
          </a:graphicData>
        </a:graphic>
      </p:graphicFrame>
      <p:sp>
        <p:nvSpPr>
          <p:cNvPr id="6" name="TextBox 5"/>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Obesity management </a:t>
            </a:r>
            <a:br>
              <a:rPr lang="en-US" sz="1600" dirty="0">
                <a:solidFill>
                  <a:prstClr val="white"/>
                </a:solidFill>
                <a:latin typeface="Helvetica" pitchFamily="34" charset="0"/>
              </a:rPr>
            </a:br>
            <a:r>
              <a:rPr lang="en-US" sz="1600" dirty="0">
                <a:solidFill>
                  <a:prstClr val="white"/>
                </a:solidFill>
                <a:latin typeface="Helvetica" pitchFamily="34" charset="0"/>
              </a:rPr>
              <a:t>for the treatment of type 2 diabetes. Diabetes Care 2017; 40 (Suppl. 1): S57-S63</a:t>
            </a:r>
          </a:p>
        </p:txBody>
      </p:sp>
    </p:spTree>
    <p:extLst>
      <p:ext uri="{BB962C8B-B14F-4D97-AF65-F5344CB8AC3E}">
        <p14:creationId xmlns:p14="http://schemas.microsoft.com/office/powerpoint/2010/main" val="240930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58" name="Title 2"/>
          <p:cNvSpPr>
            <a:spLocks noGrp="1"/>
          </p:cNvSpPr>
          <p:nvPr>
            <p:ph type="title"/>
          </p:nvPr>
        </p:nvSpPr>
        <p:spPr/>
        <p:txBody>
          <a:bodyPr/>
          <a:lstStyle/>
          <a:p>
            <a:r>
              <a:rPr lang="en-US"/>
              <a:t>Overweight/Obesity Treatment</a:t>
            </a:r>
          </a:p>
        </p:txBody>
      </p:sp>
      <p:graphicFrame>
        <p:nvGraphicFramePr>
          <p:cNvPr id="111618" name="Content Placeholder 3"/>
          <p:cNvGraphicFramePr>
            <a:graphicFrameLocks noGrp="1"/>
          </p:cNvGraphicFramePr>
          <p:nvPr>
            <p:ph idx="1"/>
            <p:extLst/>
          </p:nvPr>
        </p:nvGraphicFramePr>
        <p:xfrm>
          <a:off x="609600" y="1024468"/>
          <a:ext cx="10972799" cy="4037649"/>
        </p:xfrm>
        <a:graphic>
          <a:graphicData uri="http://schemas.openxmlformats.org/drawingml/2006/table">
            <a:tbl>
              <a:tblPr/>
              <a:tblGrid>
                <a:gridCol w="3035781">
                  <a:extLst>
                    <a:ext uri="{9D8B030D-6E8A-4147-A177-3AD203B41FA5}">
                      <a16:colId xmlns:a16="http://schemas.microsoft.com/office/drawing/2014/main" val="20000"/>
                    </a:ext>
                  </a:extLst>
                </a:gridCol>
                <a:gridCol w="1790836">
                  <a:extLst>
                    <a:ext uri="{9D8B030D-6E8A-4147-A177-3AD203B41FA5}">
                      <a16:colId xmlns:a16="http://schemas.microsoft.com/office/drawing/2014/main" val="20001"/>
                    </a:ext>
                  </a:extLst>
                </a:gridCol>
                <a:gridCol w="1741747">
                  <a:extLst>
                    <a:ext uri="{9D8B030D-6E8A-4147-A177-3AD203B41FA5}">
                      <a16:colId xmlns:a16="http://schemas.microsoft.com/office/drawing/2014/main" val="20002"/>
                    </a:ext>
                  </a:extLst>
                </a:gridCol>
                <a:gridCol w="1741745">
                  <a:extLst>
                    <a:ext uri="{9D8B030D-6E8A-4147-A177-3AD203B41FA5}">
                      <a16:colId xmlns:a16="http://schemas.microsoft.com/office/drawing/2014/main" val="20003"/>
                    </a:ext>
                  </a:extLst>
                </a:gridCol>
                <a:gridCol w="1743709">
                  <a:extLst>
                    <a:ext uri="{9D8B030D-6E8A-4147-A177-3AD203B41FA5}">
                      <a16:colId xmlns:a16="http://schemas.microsoft.com/office/drawing/2014/main" val="20004"/>
                    </a:ext>
                  </a:extLst>
                </a:gridCol>
                <a:gridCol w="918981">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dirty="0">
                        <a:ln>
                          <a:noFill/>
                        </a:ln>
                        <a:solidFill>
                          <a:srgbClr val="FFFFFF"/>
                        </a:solidFill>
                        <a:effectLst/>
                        <a:latin typeface="Helvetica" pitchFamily="34" charset="0"/>
                        <a:cs typeface="Arial" pitchFamily="34" charset="0"/>
                      </a:endParaRPr>
                    </a:p>
                  </a:txBody>
                  <a:tcPr marL="113105" marR="1131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50000"/>
                      </a:schemeClr>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bg1"/>
                          </a:solidFill>
                          <a:effectLst/>
                          <a:latin typeface="Helvetica" pitchFamily="34" charset="0"/>
                          <a:cs typeface="Arial" pitchFamily="34" charset="0"/>
                        </a:rPr>
                        <a:t>Body Mass Index Category (kg/m</a:t>
                      </a:r>
                      <a:r>
                        <a:rPr kumimoji="0" lang="en-US" sz="1900" b="1" i="0" u="none" strike="noStrike" cap="none" normalizeH="0" baseline="30000" dirty="0">
                          <a:ln>
                            <a:noFill/>
                          </a:ln>
                          <a:solidFill>
                            <a:schemeClr val="bg1"/>
                          </a:solidFill>
                          <a:effectLst/>
                          <a:latin typeface="Helvetica" pitchFamily="34" charset="0"/>
                          <a:cs typeface="Arial" pitchFamily="34" charset="0"/>
                        </a:rPr>
                        <a:t>2</a:t>
                      </a:r>
                      <a:r>
                        <a:rPr kumimoji="0" lang="en-US" sz="1900" b="1" i="0" u="none" strike="noStrike" cap="none" normalizeH="0" baseline="0" dirty="0">
                          <a:ln>
                            <a:noFill/>
                          </a:ln>
                          <a:solidFill>
                            <a:schemeClr val="bg1"/>
                          </a:solidFill>
                          <a:effectLst/>
                          <a:latin typeface="Helvetica" pitchFamily="34" charset="0"/>
                          <a:cs typeface="Arial" pitchFamily="34" charset="0"/>
                        </a:rPr>
                        <a:t>)</a:t>
                      </a: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60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000000"/>
                          </a:solidFill>
                          <a:effectLst/>
                          <a:latin typeface="Helvetica" pitchFamily="34" charset="0"/>
                          <a:cs typeface="Arial" pitchFamily="34" charset="0"/>
                        </a:rPr>
                        <a:t>Treatment</a:t>
                      </a:r>
                    </a:p>
                  </a:txBody>
                  <a:tcPr marL="113105" marR="11310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Helvetica" pitchFamily="34" charset="0"/>
                          <a:cs typeface="Arial" pitchFamily="34" charset="0"/>
                        </a:rPr>
                        <a:t>23.0* or 25.0-26.9</a:t>
                      </a:r>
                    </a:p>
                  </a:txBody>
                  <a:tcPr marL="113105" marR="1131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Helvetica" pitchFamily="34" charset="0"/>
                          <a:cs typeface="Arial" pitchFamily="34" charset="0"/>
                        </a:rPr>
                        <a:t>27.0-29.9</a:t>
                      </a:r>
                    </a:p>
                  </a:txBody>
                  <a:tcPr marL="113105" marR="1131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Helvetica" pitchFamily="34" charset="0"/>
                          <a:cs typeface="Arial" pitchFamily="34" charset="0"/>
                        </a:rPr>
                        <a:t>27.5* or 30.0-34.9</a:t>
                      </a:r>
                    </a:p>
                  </a:txBody>
                  <a:tcPr marL="113105" marR="1131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Helvetica" pitchFamily="34" charset="0"/>
                          <a:cs typeface="Arial" pitchFamily="34" charset="0"/>
                        </a:rPr>
                        <a:t>35.0-39.9</a:t>
                      </a:r>
                    </a:p>
                  </a:txBody>
                  <a:tcPr marL="113105" marR="1131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Helvetica" pitchFamily="34" charset="0"/>
                          <a:cs typeface="Arial" pitchFamily="34" charset="0"/>
                        </a:rPr>
                        <a:t>≥40</a:t>
                      </a:r>
                    </a:p>
                  </a:txBody>
                  <a:tcPr marL="113105" marR="1131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1036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Helvetica" pitchFamily="34" charset="0"/>
                          <a:cs typeface="Arial" pitchFamily="34" charset="0"/>
                        </a:rPr>
                        <a:t>Diet, </a:t>
                      </a:r>
                      <a:br>
                        <a:rPr kumimoji="0" lang="en-US" sz="1900" b="0" i="0" u="none" strike="noStrike" cap="none" normalizeH="0" baseline="0" dirty="0">
                          <a:ln>
                            <a:noFill/>
                          </a:ln>
                          <a:solidFill>
                            <a:srgbClr val="000000"/>
                          </a:solidFill>
                          <a:effectLst/>
                          <a:latin typeface="Helvetica" pitchFamily="34" charset="0"/>
                          <a:cs typeface="Arial" pitchFamily="34" charset="0"/>
                        </a:rPr>
                      </a:br>
                      <a:r>
                        <a:rPr kumimoji="0" lang="en-US" sz="1900" b="0" i="0" u="none" strike="noStrike" cap="none" normalizeH="0" baseline="0" dirty="0">
                          <a:ln>
                            <a:noFill/>
                          </a:ln>
                          <a:solidFill>
                            <a:srgbClr val="000000"/>
                          </a:solidFill>
                          <a:effectLst/>
                          <a:latin typeface="Helvetica" pitchFamily="34" charset="0"/>
                          <a:cs typeface="Arial" pitchFamily="34" charset="0"/>
                        </a:rPr>
                        <a:t>physical activity &amp; behavioral therapy</a:t>
                      </a: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Helvetica" pitchFamily="34" charset="0"/>
                          <a:cs typeface="Arial" pitchFamily="34" charset="0"/>
                        </a:rPr>
                        <a:t>┼ </a:t>
                      </a: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Helvetica" pitchFamily="34" charset="0"/>
                          <a:cs typeface="Arial" pitchFamily="34" charset="0"/>
                        </a:rPr>
                        <a:t>┼</a:t>
                      </a: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Helvetica" pitchFamily="34" charset="0"/>
                          <a:cs typeface="Arial" pitchFamily="34" charset="0"/>
                        </a:rPr>
                        <a:t>┼</a:t>
                      </a: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Helvetica" pitchFamily="34" charset="0"/>
                          <a:cs typeface="Arial" pitchFamily="34" charset="0"/>
                        </a:rPr>
                        <a:t>┼</a:t>
                      </a: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Helvetica" pitchFamily="34" charset="0"/>
                          <a:cs typeface="Arial" pitchFamily="34" charset="0"/>
                        </a:rPr>
                        <a:t>┼</a:t>
                      </a: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2"/>
                  </a:ext>
                </a:extLst>
              </a:tr>
              <a:tr h="898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Helvetica" pitchFamily="34" charset="0"/>
                          <a:cs typeface="Arial" pitchFamily="34" charset="0"/>
                        </a:rPr>
                        <a:t>Pharmacotherapy 	</a:t>
                      </a: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000000"/>
                        </a:solidFill>
                        <a:effectLst/>
                        <a:latin typeface="Helvetica" pitchFamily="34" charset="0"/>
                        <a:cs typeface="Arial" pitchFamily="34" charset="0"/>
                      </a:endParaRP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Helvetica" pitchFamily="34" charset="0"/>
                          <a:cs typeface="Arial" pitchFamily="34" charset="0"/>
                        </a:rPr>
                        <a:t>┼</a:t>
                      </a: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Helvetica" pitchFamily="34" charset="0"/>
                          <a:cs typeface="Arial" pitchFamily="34" charset="0"/>
                        </a:rPr>
                        <a:t>┼</a:t>
                      </a: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Helvetica" pitchFamily="34" charset="0"/>
                          <a:cs typeface="Arial" pitchFamily="34" charset="0"/>
                        </a:rPr>
                        <a:t>┼</a:t>
                      </a: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Helvetica" pitchFamily="34" charset="0"/>
                          <a:cs typeface="Arial" pitchFamily="34" charset="0"/>
                        </a:rPr>
                        <a:t>┼</a:t>
                      </a: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r h="898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Helvetica" pitchFamily="34" charset="0"/>
                          <a:cs typeface="Arial" pitchFamily="34" charset="0"/>
                        </a:rPr>
                        <a:t>Metabolic surgery 	</a:t>
                      </a: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000000"/>
                        </a:solidFill>
                        <a:effectLst/>
                        <a:latin typeface="Helvetica" pitchFamily="34" charset="0"/>
                        <a:cs typeface="Arial" pitchFamily="34" charset="0"/>
                      </a:endParaRP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000000"/>
                        </a:solidFill>
                        <a:effectLst/>
                        <a:latin typeface="Helvetica" pitchFamily="34" charset="0"/>
                        <a:cs typeface="Arial" pitchFamily="34" charset="0"/>
                      </a:endParaRP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tx1"/>
                          </a:solidFill>
                          <a:effectLst/>
                          <a:latin typeface="Helvetica" pitchFamily="34" charset="0"/>
                          <a:cs typeface="Arial" pitchFamily="34" charset="0"/>
                        </a:rPr>
                        <a:t>┼</a:t>
                      </a:r>
                      <a:endParaRPr kumimoji="0" lang="en-US" sz="2800" b="1" i="0" u="none" strike="noStrike" cap="none" normalizeH="0" baseline="0" dirty="0">
                        <a:ln>
                          <a:noFill/>
                        </a:ln>
                        <a:solidFill>
                          <a:srgbClr val="000000"/>
                        </a:solidFill>
                        <a:effectLst/>
                        <a:latin typeface="Helvetica" pitchFamily="34" charset="0"/>
                        <a:cs typeface="Arial" pitchFamily="34" charset="0"/>
                      </a:endParaRP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Helvetica" pitchFamily="34" charset="0"/>
                          <a:cs typeface="Arial" pitchFamily="34" charset="0"/>
                        </a:rPr>
                        <a:t>┼</a:t>
                      </a: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Helvetica" pitchFamily="34" charset="0"/>
                          <a:cs typeface="Arial" pitchFamily="34" charset="0"/>
                        </a:rPr>
                        <a:t>┼</a:t>
                      </a:r>
                    </a:p>
                  </a:txBody>
                  <a:tcPr marL="113105" marR="1131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4"/>
                  </a:ext>
                </a:extLst>
              </a:tr>
            </a:tbl>
          </a:graphicData>
        </a:graphic>
      </p:graphicFrame>
      <p:sp>
        <p:nvSpPr>
          <p:cNvPr id="111659" name="TextBox 5"/>
          <p:cNvSpPr txBox="1">
            <a:spLocks noChangeArrowheads="1"/>
          </p:cNvSpPr>
          <p:nvPr/>
        </p:nvSpPr>
        <p:spPr bwMode="auto">
          <a:xfrm>
            <a:off x="863600" y="5257801"/>
            <a:ext cx="1046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2400" dirty="0">
                <a:solidFill>
                  <a:prstClr val="white"/>
                </a:solidFill>
                <a:latin typeface="Verdana" pitchFamily="34" charset="0"/>
              </a:rPr>
              <a:t>*  </a:t>
            </a:r>
            <a:r>
              <a:rPr lang="en-US" sz="2400" dirty="0">
                <a:solidFill>
                  <a:prstClr val="white"/>
                </a:solidFill>
                <a:latin typeface="Helvetica" pitchFamily="34" charset="0"/>
              </a:rPr>
              <a:t>Asian-American individuals</a:t>
            </a:r>
          </a:p>
          <a:p>
            <a:pPr defTabSz="1219170"/>
            <a:r>
              <a:rPr lang="en-US" sz="2400" dirty="0">
                <a:solidFill>
                  <a:prstClr val="white"/>
                </a:solidFill>
                <a:latin typeface="Helvetica" pitchFamily="34" charset="0"/>
              </a:rPr>
              <a:t>┼  Treatment may be indicated for selected, motivated patients.</a:t>
            </a:r>
          </a:p>
        </p:txBody>
      </p:sp>
      <p:sp>
        <p:nvSpPr>
          <p:cNvPr id="7" name="TextBox 6"/>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Obesity management </a:t>
            </a:r>
            <a:br>
              <a:rPr lang="en-US" sz="1600" dirty="0">
                <a:solidFill>
                  <a:prstClr val="white"/>
                </a:solidFill>
                <a:latin typeface="Helvetica" pitchFamily="34" charset="0"/>
              </a:rPr>
            </a:br>
            <a:r>
              <a:rPr lang="en-US" sz="1600" dirty="0">
                <a:solidFill>
                  <a:prstClr val="white"/>
                </a:solidFill>
                <a:latin typeface="Helvetica" pitchFamily="34" charset="0"/>
              </a:rPr>
              <a:t>for the treatment of type 2 diabetes. Diabetes Care 2017; 40 (Suppl. 1): S57-S63</a:t>
            </a:r>
          </a:p>
        </p:txBody>
      </p:sp>
    </p:spTree>
    <p:extLst>
      <p:ext uri="{BB962C8B-B14F-4D97-AF65-F5344CB8AC3E}">
        <p14:creationId xmlns:p14="http://schemas.microsoft.com/office/powerpoint/2010/main" val="10792259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txBox="1">
            <a:spLocks/>
          </p:cNvSpPr>
          <p:nvPr/>
        </p:nvSpPr>
        <p:spPr bwMode="auto">
          <a:xfrm>
            <a:off x="812800" y="1295400"/>
            <a:ext cx="1056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defTabSz="1219170" eaLnBrk="0" hangingPunct="0"/>
            <a:endParaRPr lang="en-US" sz="5600" b="1" dirty="0">
              <a:solidFill>
                <a:srgbClr val="F79646"/>
              </a:solidFill>
              <a:latin typeface="Verdana" pitchFamily="34" charset="0"/>
            </a:endParaRPr>
          </a:p>
          <a:p>
            <a:pPr marL="0" indent="0" algn="ctr" defTabSz="1219170" eaLnBrk="0" hangingPunct="0"/>
            <a:r>
              <a:rPr lang="en-US" sz="5600" b="1" dirty="0">
                <a:solidFill>
                  <a:srgbClr val="F79646"/>
                </a:solidFill>
                <a:latin typeface="Verdana" pitchFamily="34" charset="0"/>
              </a:rPr>
              <a:t>Pharmacologic Approaches </a:t>
            </a:r>
            <a:br>
              <a:rPr lang="en-US" sz="5600" b="1" dirty="0">
                <a:solidFill>
                  <a:srgbClr val="F79646"/>
                </a:solidFill>
                <a:latin typeface="Verdana" pitchFamily="34" charset="0"/>
              </a:rPr>
            </a:br>
            <a:r>
              <a:rPr lang="en-US" sz="5600" b="1" dirty="0">
                <a:solidFill>
                  <a:srgbClr val="F79646"/>
                </a:solidFill>
                <a:latin typeface="Verdana" pitchFamily="34" charset="0"/>
              </a:rPr>
              <a:t>to </a:t>
            </a:r>
            <a:br>
              <a:rPr lang="en-US" sz="5600" b="1" dirty="0">
                <a:solidFill>
                  <a:srgbClr val="F79646"/>
                </a:solidFill>
                <a:latin typeface="Verdana" pitchFamily="34" charset="0"/>
              </a:rPr>
            </a:br>
            <a:r>
              <a:rPr lang="en-US" sz="5600" b="1" dirty="0">
                <a:solidFill>
                  <a:srgbClr val="F79646"/>
                </a:solidFill>
                <a:latin typeface="Verdana" pitchFamily="34" charset="0"/>
              </a:rPr>
              <a:t>Glycemic Treatment</a:t>
            </a:r>
          </a:p>
        </p:txBody>
      </p:sp>
    </p:spTree>
    <p:extLst>
      <p:ext uri="{BB962C8B-B14F-4D97-AF65-F5344CB8AC3E}">
        <p14:creationId xmlns:p14="http://schemas.microsoft.com/office/powerpoint/2010/main" val="324625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br>
              <a:rPr lang="en-GB" dirty="0"/>
            </a:br>
            <a:r>
              <a:rPr lang="en-GB" dirty="0"/>
              <a:t> Oral Anti-Diabetic Agents</a:t>
            </a:r>
            <a:br>
              <a:rPr lang="en-GB" dirty="0"/>
            </a:br>
            <a:endParaRPr lang="en-GB" dirty="0"/>
          </a:p>
        </p:txBody>
      </p:sp>
      <p:sp>
        <p:nvSpPr>
          <p:cNvPr id="39938" name="Content Placeholder 1"/>
          <p:cNvSpPr>
            <a:spLocks noGrp="1"/>
          </p:cNvSpPr>
          <p:nvPr>
            <p:ph idx="1"/>
          </p:nvPr>
        </p:nvSpPr>
        <p:spPr/>
        <p:txBody>
          <a:bodyPr>
            <a:normAutofit fontScale="85000" lnSpcReduction="20000"/>
          </a:bodyPr>
          <a:lstStyle/>
          <a:p>
            <a:r>
              <a:rPr lang="en-GB" altLang="en-US" dirty="0"/>
              <a:t>There are currently four classes of oral anti-diabetic agents:</a:t>
            </a:r>
          </a:p>
          <a:p>
            <a:pPr>
              <a:buFont typeface="Wingdings 3" panose="05040102010807070707" pitchFamily="18" charset="2"/>
              <a:buNone/>
            </a:pPr>
            <a:endParaRPr lang="en-GB" altLang="en-US" dirty="0"/>
          </a:p>
          <a:p>
            <a:pPr>
              <a:buFont typeface="Wingdings 3" panose="05040102010807070707" pitchFamily="18" charset="2"/>
              <a:buNone/>
            </a:pPr>
            <a:r>
              <a:rPr lang="en-GB" altLang="en-US" dirty="0"/>
              <a:t>Biguanides</a:t>
            </a:r>
          </a:p>
          <a:p>
            <a:pPr>
              <a:buFont typeface="Wingdings 3" panose="05040102010807070707" pitchFamily="18" charset="2"/>
              <a:buNone/>
            </a:pPr>
            <a:r>
              <a:rPr lang="en-GB" altLang="en-US" dirty="0"/>
              <a:t>Insulin </a:t>
            </a:r>
            <a:r>
              <a:rPr lang="en-GB" altLang="en-US" dirty="0" err="1"/>
              <a:t>Secretagogues</a:t>
            </a:r>
            <a:r>
              <a:rPr lang="en-GB" altLang="en-US" dirty="0"/>
              <a:t> – </a:t>
            </a:r>
            <a:r>
              <a:rPr lang="en-GB" altLang="en-US" dirty="0" err="1"/>
              <a:t>Sulphonylureas</a:t>
            </a:r>
            <a:endParaRPr lang="en-GB" altLang="en-US" dirty="0"/>
          </a:p>
          <a:p>
            <a:pPr>
              <a:buFont typeface="Wingdings 3" panose="05040102010807070707" pitchFamily="18" charset="2"/>
              <a:buNone/>
            </a:pPr>
            <a:r>
              <a:rPr lang="en-GB" altLang="en-US" dirty="0"/>
              <a:t>Insulin </a:t>
            </a:r>
            <a:r>
              <a:rPr lang="en-GB" altLang="en-US" dirty="0" err="1"/>
              <a:t>Secretagogues</a:t>
            </a:r>
            <a:r>
              <a:rPr lang="en-GB" altLang="en-US" dirty="0"/>
              <a:t> – Non-</a:t>
            </a:r>
            <a:r>
              <a:rPr lang="en-GB" altLang="en-US" dirty="0" err="1"/>
              <a:t>sulphonylureas</a:t>
            </a:r>
            <a:endParaRPr lang="en-GB" altLang="en-US" dirty="0"/>
          </a:p>
          <a:p>
            <a:pPr>
              <a:buFont typeface="Wingdings 3" panose="05040102010807070707" pitchFamily="18" charset="2"/>
              <a:buNone/>
            </a:pPr>
            <a:r>
              <a:rPr lang="en-GB" altLang="en-US" dirty="0"/>
              <a:t> </a:t>
            </a:r>
            <a:r>
              <a:rPr lang="el-GR" altLang="en-US" dirty="0"/>
              <a:t>α-</a:t>
            </a:r>
            <a:r>
              <a:rPr lang="en-GB" altLang="en-US" dirty="0"/>
              <a:t>glucosidase inhibitors</a:t>
            </a:r>
          </a:p>
          <a:p>
            <a:pPr>
              <a:buFont typeface="Wingdings 3" panose="05040102010807070707" pitchFamily="18" charset="2"/>
              <a:buNone/>
            </a:pPr>
            <a:r>
              <a:rPr lang="en-GB" altLang="en-US" dirty="0" err="1"/>
              <a:t>Thiazolidinediones</a:t>
            </a:r>
            <a:r>
              <a:rPr lang="en-GB" altLang="en-US" dirty="0"/>
              <a:t> (TZDs)</a:t>
            </a:r>
          </a:p>
          <a:p>
            <a:pPr>
              <a:buFont typeface="Wingdings 3" panose="05040102010807070707" pitchFamily="18" charset="2"/>
              <a:buNone/>
            </a:pPr>
            <a:r>
              <a:rPr lang="en-GB" altLang="en-US" dirty="0"/>
              <a:t>GLP-1 receptor agonist</a:t>
            </a:r>
          </a:p>
          <a:p>
            <a:pPr>
              <a:buFont typeface="Wingdings 3" panose="05040102010807070707" pitchFamily="18" charset="2"/>
              <a:buNone/>
            </a:pPr>
            <a:r>
              <a:rPr lang="en-GB" altLang="en-US" dirty="0"/>
              <a:t>OTHERS</a:t>
            </a:r>
          </a:p>
        </p:txBody>
      </p:sp>
    </p:spTree>
    <p:extLst>
      <p:ext uri="{BB962C8B-B14F-4D97-AF65-F5344CB8AC3E}">
        <p14:creationId xmlns:p14="http://schemas.microsoft.com/office/powerpoint/2010/main" val="5329591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fontAlgn="auto">
              <a:spcAft>
                <a:spcPts val="0"/>
              </a:spcAft>
              <a:defRPr/>
            </a:pPr>
            <a:br>
              <a:rPr lang="en-GB" sz="3600" dirty="0"/>
            </a:br>
            <a:r>
              <a:rPr lang="en-GB" sz="3600" dirty="0"/>
              <a:t> Oral Agent Monotherapy</a:t>
            </a:r>
            <a:br>
              <a:rPr lang="en-GB" sz="3600" dirty="0"/>
            </a:br>
            <a:endParaRPr lang="en-GB" sz="3600" dirty="0"/>
          </a:p>
        </p:txBody>
      </p:sp>
      <p:sp>
        <p:nvSpPr>
          <p:cNvPr id="2" name="Content Placeholder 1"/>
          <p:cNvSpPr>
            <a:spLocks noGrp="1"/>
          </p:cNvSpPr>
          <p:nvPr>
            <p:ph idx="1"/>
          </p:nvPr>
        </p:nvSpPr>
        <p:spPr>
          <a:xfrm>
            <a:off x="2024063" y="1214438"/>
            <a:ext cx="8229600" cy="4525962"/>
          </a:xfrm>
        </p:spPr>
        <p:txBody>
          <a:bodyPr>
            <a:normAutofit fontScale="70000" lnSpcReduction="20000"/>
          </a:bodyPr>
          <a:lstStyle/>
          <a:p>
            <a:pPr marL="365760" indent="-256032" fontAlgn="auto">
              <a:spcAft>
                <a:spcPts val="0"/>
              </a:spcAft>
              <a:buNone/>
              <a:defRPr/>
            </a:pPr>
            <a:endParaRPr lang="en-GB" b="1" dirty="0"/>
          </a:p>
          <a:p>
            <a:pPr marL="365760" indent="-256032" fontAlgn="auto">
              <a:spcAft>
                <a:spcPts val="0"/>
              </a:spcAft>
              <a:buFont typeface="Wingdings 3"/>
              <a:buChar char=""/>
              <a:defRPr/>
            </a:pPr>
            <a:r>
              <a:rPr lang="en-GB" dirty="0"/>
              <a:t>If </a:t>
            </a:r>
            <a:r>
              <a:rPr lang="en-GB" dirty="0" err="1"/>
              <a:t>glycaemic</a:t>
            </a:r>
            <a:r>
              <a:rPr lang="en-GB" dirty="0"/>
              <a:t> control is not achieved (HbA1c &gt; 6.5% and/or; FPG &gt; 7.0 </a:t>
            </a:r>
            <a:r>
              <a:rPr lang="en-GB" dirty="0" err="1"/>
              <a:t>mmol</a:t>
            </a:r>
            <a:r>
              <a:rPr lang="en-GB" dirty="0"/>
              <a:t>/L or; RPG &gt;11.0mmol/L) with lifestyle modification within 1 –3 months, ORAL ANTI-DIABETIC AGENT should be initiated.</a:t>
            </a:r>
          </a:p>
          <a:p>
            <a:pPr marL="365760" indent="-256032" fontAlgn="auto">
              <a:spcAft>
                <a:spcPts val="0"/>
              </a:spcAft>
              <a:buFont typeface="Wingdings 3"/>
              <a:buChar char=""/>
              <a:defRPr/>
            </a:pPr>
            <a:endParaRPr lang="en-GB" dirty="0"/>
          </a:p>
          <a:p>
            <a:pPr marL="365760" indent="-256032" fontAlgn="auto">
              <a:spcAft>
                <a:spcPts val="0"/>
              </a:spcAft>
              <a:buFont typeface="Wingdings 3"/>
              <a:buChar char=""/>
              <a:defRPr/>
            </a:pPr>
            <a:r>
              <a:rPr lang="en-GB" dirty="0"/>
              <a:t>In the presence of marked hyperglycaemia in newly diagnosed symptomatic type 2 diabetes (HbA1c &gt; 8%, FPG &gt; 11.1 </a:t>
            </a:r>
            <a:r>
              <a:rPr lang="en-GB" dirty="0" err="1"/>
              <a:t>mmol</a:t>
            </a:r>
            <a:r>
              <a:rPr lang="en-GB" dirty="0"/>
              <a:t>/L, or RPG &gt; 14 </a:t>
            </a:r>
            <a:r>
              <a:rPr lang="en-GB" dirty="0" err="1"/>
              <a:t>mmol</a:t>
            </a:r>
            <a:r>
              <a:rPr lang="en-GB" dirty="0"/>
              <a:t>/L), oral anti-diabetic agents can be considered at the outset together with lifestyle modification.</a:t>
            </a:r>
          </a:p>
        </p:txBody>
      </p:sp>
    </p:spTree>
    <p:extLst>
      <p:ext uri="{BB962C8B-B14F-4D97-AF65-F5344CB8AC3E}">
        <p14:creationId xmlns:p14="http://schemas.microsoft.com/office/powerpoint/2010/main" val="4151505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sz="3200" dirty="0"/>
              <a:t> Oral Agent Monotherapy </a:t>
            </a:r>
          </a:p>
        </p:txBody>
      </p:sp>
      <p:sp>
        <p:nvSpPr>
          <p:cNvPr id="2" name="Content Placeholder 1"/>
          <p:cNvSpPr>
            <a:spLocks noGrp="1"/>
          </p:cNvSpPr>
          <p:nvPr>
            <p:ph idx="1"/>
          </p:nvPr>
        </p:nvSpPr>
        <p:spPr/>
        <p:txBody>
          <a:bodyPr>
            <a:normAutofit fontScale="70000" lnSpcReduction="20000"/>
          </a:bodyPr>
          <a:lstStyle/>
          <a:p>
            <a:pPr marL="365760" indent="-256032" fontAlgn="auto">
              <a:spcAft>
                <a:spcPts val="0"/>
              </a:spcAft>
              <a:buNone/>
              <a:defRPr/>
            </a:pPr>
            <a:r>
              <a:rPr lang="en-GB" sz="3100" dirty="0"/>
              <a:t>As first line therapy:</a:t>
            </a:r>
          </a:p>
          <a:p>
            <a:pPr marL="365760" indent="-256032" fontAlgn="auto">
              <a:spcAft>
                <a:spcPts val="0"/>
              </a:spcAft>
              <a:buNone/>
              <a:defRPr/>
            </a:pPr>
            <a:endParaRPr lang="en-GB" sz="3100" dirty="0"/>
          </a:p>
          <a:p>
            <a:pPr marL="365760" indent="-256032" fontAlgn="auto">
              <a:spcAft>
                <a:spcPts val="0"/>
              </a:spcAft>
              <a:buFont typeface="Wingdings 3"/>
              <a:buChar char=""/>
              <a:defRPr/>
            </a:pPr>
            <a:r>
              <a:rPr lang="en-GB" dirty="0"/>
              <a:t>Obese type 2 patients, consider use of </a:t>
            </a:r>
            <a:r>
              <a:rPr lang="en-GB" dirty="0" err="1"/>
              <a:t>metformin</a:t>
            </a:r>
            <a:r>
              <a:rPr lang="en-GB" i="1" dirty="0"/>
              <a:t>, </a:t>
            </a:r>
            <a:r>
              <a:rPr lang="en-GB" i="1" dirty="0" err="1"/>
              <a:t>acarbose</a:t>
            </a:r>
            <a:r>
              <a:rPr lang="en-GB" i="1" dirty="0"/>
              <a:t> </a:t>
            </a:r>
            <a:r>
              <a:rPr lang="en-GB" dirty="0"/>
              <a:t>or TZD.</a:t>
            </a:r>
          </a:p>
          <a:p>
            <a:pPr marL="365760" indent="-256032" fontAlgn="auto">
              <a:spcAft>
                <a:spcPts val="0"/>
              </a:spcAft>
              <a:buNone/>
              <a:defRPr/>
            </a:pPr>
            <a:endParaRPr lang="en-GB" dirty="0"/>
          </a:p>
          <a:p>
            <a:pPr marL="365760" indent="-256032" fontAlgn="auto">
              <a:spcAft>
                <a:spcPts val="0"/>
              </a:spcAft>
              <a:buFont typeface="Wingdings 3"/>
              <a:buChar char=""/>
              <a:defRPr/>
            </a:pPr>
            <a:r>
              <a:rPr lang="en-GB" dirty="0"/>
              <a:t>Non-obese type 2 patients, consider the use of </a:t>
            </a:r>
            <a:r>
              <a:rPr lang="en-GB" dirty="0" err="1"/>
              <a:t>metformin</a:t>
            </a:r>
            <a:r>
              <a:rPr lang="en-GB" dirty="0"/>
              <a:t> or insulin </a:t>
            </a:r>
            <a:r>
              <a:rPr lang="en-GB" dirty="0" err="1"/>
              <a:t>secretagogues</a:t>
            </a:r>
            <a:endParaRPr lang="en-GB" dirty="0"/>
          </a:p>
          <a:p>
            <a:pPr marL="365760" indent="-256032" fontAlgn="auto">
              <a:spcAft>
                <a:spcPts val="0"/>
              </a:spcAft>
              <a:buNone/>
              <a:defRPr/>
            </a:pPr>
            <a:endParaRPr lang="en-GB" dirty="0"/>
          </a:p>
          <a:p>
            <a:pPr marL="365760" indent="-256032" fontAlgn="auto">
              <a:spcAft>
                <a:spcPts val="0"/>
              </a:spcAft>
              <a:buFont typeface="Wingdings 3"/>
              <a:buChar char=""/>
              <a:defRPr/>
            </a:pPr>
            <a:r>
              <a:rPr lang="en-GB" dirty="0" err="1"/>
              <a:t>Metformin</a:t>
            </a:r>
            <a:r>
              <a:rPr lang="en-GB" dirty="0"/>
              <a:t> is the drug of choice in overweight/obese patients. TZDs and </a:t>
            </a:r>
            <a:r>
              <a:rPr lang="en-GB" dirty="0" err="1"/>
              <a:t>acarbose</a:t>
            </a:r>
            <a:r>
              <a:rPr lang="en-GB" dirty="0"/>
              <a:t> are acceptable alternatives in those who are intolerant to </a:t>
            </a:r>
            <a:r>
              <a:rPr lang="en-GB" dirty="0" err="1"/>
              <a:t>metformin</a:t>
            </a:r>
            <a:r>
              <a:rPr lang="en-GB" dirty="0"/>
              <a:t>.</a:t>
            </a:r>
          </a:p>
          <a:p>
            <a:pPr marL="365760" indent="-256032" fontAlgn="auto">
              <a:spcAft>
                <a:spcPts val="0"/>
              </a:spcAft>
              <a:buNone/>
              <a:defRPr/>
            </a:pPr>
            <a:endParaRPr lang="en-GB" dirty="0"/>
          </a:p>
          <a:p>
            <a:pPr marL="365760" indent="-256032" fontAlgn="auto">
              <a:spcAft>
                <a:spcPts val="0"/>
              </a:spcAft>
              <a:buFont typeface="Wingdings 3"/>
              <a:buChar char=""/>
              <a:defRPr/>
            </a:pPr>
            <a:r>
              <a:rPr lang="en-GB" dirty="0"/>
              <a:t>If </a:t>
            </a:r>
            <a:r>
              <a:rPr lang="en-GB" dirty="0" err="1"/>
              <a:t>monotherapy</a:t>
            </a:r>
            <a:r>
              <a:rPr lang="en-GB" dirty="0"/>
              <a:t> fails, a combination of TZDs, </a:t>
            </a:r>
            <a:r>
              <a:rPr lang="en-GB" dirty="0" err="1"/>
              <a:t>acarbose</a:t>
            </a:r>
            <a:r>
              <a:rPr lang="en-GB" dirty="0"/>
              <a:t> and </a:t>
            </a:r>
            <a:r>
              <a:rPr lang="en-GB" dirty="0" err="1"/>
              <a:t>metformin</a:t>
            </a:r>
            <a:r>
              <a:rPr lang="en-GB" dirty="0"/>
              <a:t> is recommended. If targets are still not achieved, insulin </a:t>
            </a:r>
            <a:r>
              <a:rPr lang="en-GB" dirty="0" err="1"/>
              <a:t>secretagogues</a:t>
            </a:r>
            <a:r>
              <a:rPr lang="en-GB" dirty="0"/>
              <a:t> may be added</a:t>
            </a:r>
          </a:p>
        </p:txBody>
      </p:sp>
    </p:spTree>
    <p:extLst>
      <p:ext uri="{BB962C8B-B14F-4D97-AF65-F5344CB8AC3E}">
        <p14:creationId xmlns:p14="http://schemas.microsoft.com/office/powerpoint/2010/main" val="753098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sz="3600" dirty="0"/>
              <a:t>B.2 Combination Oral Agents</a:t>
            </a:r>
            <a:br>
              <a:rPr lang="en-GB" dirty="0"/>
            </a:br>
            <a:endParaRPr lang="en-GB" dirty="0"/>
          </a:p>
        </p:txBody>
      </p:sp>
      <p:sp>
        <p:nvSpPr>
          <p:cNvPr id="43010" name="Content Placeholder 1"/>
          <p:cNvSpPr>
            <a:spLocks noGrp="1"/>
          </p:cNvSpPr>
          <p:nvPr>
            <p:ph idx="1"/>
          </p:nvPr>
        </p:nvSpPr>
        <p:spPr/>
        <p:txBody>
          <a:bodyPr/>
          <a:lstStyle/>
          <a:p>
            <a:pPr>
              <a:buFont typeface="Wingdings 3" panose="05040102010807070707" pitchFamily="18" charset="2"/>
              <a:buNone/>
            </a:pPr>
            <a:r>
              <a:rPr lang="en-GB" altLang="en-US"/>
              <a:t>Combination oral agents is indicated in:</a:t>
            </a:r>
          </a:p>
          <a:p>
            <a:pPr>
              <a:buFont typeface="Wingdings 3" panose="05040102010807070707" pitchFamily="18" charset="2"/>
              <a:buNone/>
            </a:pPr>
            <a:endParaRPr lang="en-GB" altLang="en-US"/>
          </a:p>
          <a:p>
            <a:r>
              <a:rPr lang="en-GB" altLang="en-US"/>
              <a:t>Newly diagnosed symptomatic patients with HbA1c &gt;10</a:t>
            </a:r>
          </a:p>
          <a:p>
            <a:pPr>
              <a:buFont typeface="Wingdings 3" panose="05040102010807070707" pitchFamily="18" charset="2"/>
              <a:buNone/>
            </a:pPr>
            <a:endParaRPr lang="en-GB" altLang="en-US"/>
          </a:p>
          <a:p>
            <a:r>
              <a:rPr lang="en-GB" altLang="en-US"/>
              <a:t>Patients who are not reaching targets after 3 months on monotherapy</a:t>
            </a:r>
          </a:p>
        </p:txBody>
      </p:sp>
    </p:spTree>
    <p:extLst>
      <p:ext uri="{BB962C8B-B14F-4D97-AF65-F5344CB8AC3E}">
        <p14:creationId xmlns:p14="http://schemas.microsoft.com/office/powerpoint/2010/main" val="22460829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br>
              <a:rPr lang="en-GB" sz="3600" dirty="0"/>
            </a:br>
            <a:r>
              <a:rPr lang="en-GB" sz="3600" dirty="0"/>
              <a:t> Combination Oral Agents and Insulin</a:t>
            </a:r>
            <a:br>
              <a:rPr lang="en-GB" dirty="0"/>
            </a:br>
            <a:endParaRPr lang="en-GB" dirty="0"/>
          </a:p>
        </p:txBody>
      </p:sp>
      <p:sp>
        <p:nvSpPr>
          <p:cNvPr id="2" name="Content Placeholder 1"/>
          <p:cNvSpPr>
            <a:spLocks noGrp="1"/>
          </p:cNvSpPr>
          <p:nvPr>
            <p:ph idx="1"/>
          </p:nvPr>
        </p:nvSpPr>
        <p:spPr>
          <a:xfrm>
            <a:off x="1981200" y="1481139"/>
            <a:ext cx="8229600" cy="4948237"/>
          </a:xfrm>
        </p:spPr>
        <p:txBody>
          <a:bodyPr>
            <a:normAutofit fontScale="55000" lnSpcReduction="20000"/>
          </a:bodyPr>
          <a:lstStyle/>
          <a:p>
            <a:pPr marL="365760" indent="-256032" fontAlgn="auto">
              <a:spcAft>
                <a:spcPts val="0"/>
              </a:spcAft>
              <a:buFont typeface="Wingdings 3"/>
              <a:buChar char=""/>
              <a:defRPr/>
            </a:pPr>
            <a:r>
              <a:rPr lang="en-GB" dirty="0"/>
              <a:t>If targets have not been reached after optimal dose of combination therapy for 3 months, consider adding intermediate-acting/long-acting insulin (BIDS).</a:t>
            </a:r>
          </a:p>
          <a:p>
            <a:pPr marL="365760" indent="-256032" fontAlgn="auto">
              <a:spcAft>
                <a:spcPts val="0"/>
              </a:spcAft>
              <a:buNone/>
              <a:defRPr/>
            </a:pPr>
            <a:endParaRPr lang="en-GB" dirty="0"/>
          </a:p>
          <a:p>
            <a:pPr marL="365760" indent="-256032" fontAlgn="auto">
              <a:spcAft>
                <a:spcPts val="0"/>
              </a:spcAft>
              <a:buFont typeface="Wingdings 3"/>
              <a:buChar char=""/>
              <a:defRPr/>
            </a:pPr>
            <a:r>
              <a:rPr lang="en-GB" dirty="0"/>
              <a:t>Combination of insulin+ oral anti-diabetic agents (BIDS) has been shown to improve </a:t>
            </a:r>
            <a:r>
              <a:rPr lang="en-GB" dirty="0" err="1"/>
              <a:t>glycaemic</a:t>
            </a:r>
            <a:r>
              <a:rPr lang="en-GB" dirty="0"/>
              <a:t> control in those not achieving target despite maximal combination oral anti-diabetic agents.</a:t>
            </a:r>
          </a:p>
          <a:p>
            <a:pPr marL="365760" indent="-256032" fontAlgn="auto">
              <a:spcAft>
                <a:spcPts val="0"/>
              </a:spcAft>
              <a:buNone/>
              <a:defRPr/>
            </a:pPr>
            <a:endParaRPr lang="en-GB" i="1" dirty="0"/>
          </a:p>
          <a:p>
            <a:pPr marL="365760" indent="-256032" fontAlgn="auto">
              <a:spcAft>
                <a:spcPts val="0"/>
              </a:spcAft>
              <a:buFont typeface="Wingdings 3"/>
              <a:buChar char=""/>
              <a:defRPr/>
            </a:pPr>
            <a:r>
              <a:rPr lang="en-GB" dirty="0"/>
              <a:t>Combining insulin and the following oral anti-diabetic agents has been shown to be effective in people with type 2 diabetes:</a:t>
            </a:r>
          </a:p>
          <a:p>
            <a:pPr marL="621792" lvl="1" fontAlgn="auto">
              <a:spcBef>
                <a:spcPts val="324"/>
              </a:spcBef>
              <a:spcAft>
                <a:spcPts val="0"/>
              </a:spcAft>
              <a:buFont typeface="Verdana"/>
              <a:buChar char="◦"/>
              <a:defRPr/>
            </a:pPr>
            <a:r>
              <a:rPr lang="en-GB" dirty="0" err="1"/>
              <a:t>Biguanide</a:t>
            </a:r>
            <a:r>
              <a:rPr lang="en-GB" dirty="0"/>
              <a:t> (</a:t>
            </a:r>
            <a:r>
              <a:rPr lang="en-GB" dirty="0" err="1"/>
              <a:t>metformin</a:t>
            </a:r>
            <a:r>
              <a:rPr lang="en-GB" dirty="0"/>
              <a:t>)</a:t>
            </a:r>
            <a:endParaRPr lang="en-GB" i="1" dirty="0"/>
          </a:p>
          <a:p>
            <a:pPr marL="621792" lvl="1" fontAlgn="auto">
              <a:spcBef>
                <a:spcPts val="324"/>
              </a:spcBef>
              <a:spcAft>
                <a:spcPts val="0"/>
              </a:spcAft>
              <a:buFont typeface="Verdana"/>
              <a:buChar char="◦"/>
              <a:defRPr/>
            </a:pPr>
            <a:r>
              <a:rPr lang="en-GB" dirty="0"/>
              <a:t>Insulin </a:t>
            </a:r>
            <a:r>
              <a:rPr lang="en-GB" dirty="0" err="1"/>
              <a:t>secretagogues</a:t>
            </a:r>
            <a:r>
              <a:rPr lang="en-GB" dirty="0"/>
              <a:t> (</a:t>
            </a:r>
            <a:r>
              <a:rPr lang="en-GB" dirty="0" err="1"/>
              <a:t>sulphonylureas</a:t>
            </a:r>
            <a:r>
              <a:rPr lang="en-GB" dirty="0"/>
              <a:t>)</a:t>
            </a:r>
            <a:endParaRPr lang="en-GB" i="1" dirty="0"/>
          </a:p>
          <a:p>
            <a:pPr marL="621792" lvl="1" fontAlgn="auto">
              <a:spcBef>
                <a:spcPts val="324"/>
              </a:spcBef>
              <a:spcAft>
                <a:spcPts val="0"/>
              </a:spcAft>
              <a:buFont typeface="Verdana"/>
              <a:buChar char="◦"/>
              <a:defRPr/>
            </a:pPr>
            <a:r>
              <a:rPr lang="en-GB" dirty="0"/>
              <a:t>Insulin sensitizers (TZDs)</a:t>
            </a:r>
            <a:r>
              <a:rPr lang="en-GB" i="1" dirty="0"/>
              <a:t>(the combination of a TZD plus insulin is </a:t>
            </a:r>
            <a:r>
              <a:rPr lang="en-GB" dirty="0"/>
              <a:t>not an approved indication)</a:t>
            </a:r>
          </a:p>
          <a:p>
            <a:pPr marL="621792" lvl="1" fontAlgn="auto">
              <a:spcBef>
                <a:spcPts val="324"/>
              </a:spcBef>
              <a:spcAft>
                <a:spcPts val="0"/>
              </a:spcAft>
              <a:buFont typeface="Verdana"/>
              <a:buChar char="◦"/>
              <a:defRPr/>
            </a:pPr>
            <a:r>
              <a:rPr lang="el-GR" dirty="0"/>
              <a:t>α-</a:t>
            </a:r>
            <a:r>
              <a:rPr lang="en-GB" dirty="0" err="1"/>
              <a:t>glucosidase</a:t>
            </a:r>
            <a:r>
              <a:rPr lang="en-GB" dirty="0"/>
              <a:t> inhibitor (</a:t>
            </a:r>
            <a:r>
              <a:rPr lang="en-GB" dirty="0" err="1"/>
              <a:t>acarbose</a:t>
            </a:r>
            <a:r>
              <a:rPr lang="en-GB" dirty="0"/>
              <a:t>)</a:t>
            </a:r>
          </a:p>
          <a:p>
            <a:pPr marL="621792" lvl="1" fontAlgn="auto">
              <a:spcBef>
                <a:spcPts val="324"/>
              </a:spcBef>
              <a:spcAft>
                <a:spcPts val="0"/>
              </a:spcAft>
              <a:buFont typeface="Verdana"/>
              <a:buChar char="◦"/>
              <a:defRPr/>
            </a:pPr>
            <a:endParaRPr lang="en-GB" dirty="0"/>
          </a:p>
          <a:p>
            <a:pPr marL="365760" indent="-256032" fontAlgn="auto">
              <a:spcAft>
                <a:spcPts val="0"/>
              </a:spcAft>
              <a:buFont typeface="Wingdings 3"/>
              <a:buChar char=""/>
              <a:defRPr/>
            </a:pPr>
            <a:r>
              <a:rPr lang="en-GB" dirty="0"/>
              <a:t>Insulin dose can be increased until target FPG is achieved.</a:t>
            </a:r>
          </a:p>
        </p:txBody>
      </p:sp>
    </p:spTree>
    <p:extLst>
      <p:ext uri="{BB962C8B-B14F-4D97-AF65-F5344CB8AC3E}">
        <p14:creationId xmlns:p14="http://schemas.microsoft.com/office/powerpoint/2010/main" val="14920220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38314" y="0"/>
            <a:ext cx="6072187" cy="6643688"/>
          </a:xfrm>
        </p:spPr>
      </p:pic>
      <p:sp>
        <p:nvSpPr>
          <p:cNvPr id="6" name="Rectangle 5"/>
          <p:cNvSpPr/>
          <p:nvPr/>
        </p:nvSpPr>
        <p:spPr>
          <a:xfrm>
            <a:off x="7810500" y="428626"/>
            <a:ext cx="2643188" cy="5929313"/>
          </a:xfrm>
          <a:prstGeom prst="rect">
            <a:avLst/>
          </a:prstGeom>
          <a:solidFill>
            <a:schemeClr val="accent4">
              <a:lumMod val="40000"/>
              <a:lumOff val="60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b="1" dirty="0">
              <a:solidFill>
                <a:srgbClr val="0070C0"/>
              </a:solidFill>
              <a:latin typeface="Lucida Sans Unicode"/>
            </a:endParaRPr>
          </a:p>
          <a:p>
            <a:pPr algn="ctr">
              <a:defRPr/>
            </a:pPr>
            <a:r>
              <a:rPr lang="en-GB" sz="2400" b="1" dirty="0">
                <a:solidFill>
                  <a:srgbClr val="0070C0"/>
                </a:solidFill>
                <a:latin typeface="Lucida Sans Unicode"/>
              </a:rPr>
              <a:t>Diabetes Management Algorithm </a:t>
            </a:r>
          </a:p>
          <a:p>
            <a:pPr algn="ctr">
              <a:defRPr/>
            </a:pPr>
            <a:endParaRPr lang="en-GB" dirty="0">
              <a:solidFill>
                <a:prstClr val="white"/>
              </a:solidFill>
              <a:latin typeface="Lucida Sans Unicode"/>
            </a:endParaRPr>
          </a:p>
        </p:txBody>
      </p:sp>
    </p:spTree>
    <p:extLst>
      <p:ext uri="{BB962C8B-B14F-4D97-AF65-F5344CB8AC3E}">
        <p14:creationId xmlns:p14="http://schemas.microsoft.com/office/powerpoint/2010/main" val="124738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52596" y="0"/>
            <a:ext cx="8229600" cy="1143000"/>
          </a:xfrm>
        </p:spPr>
        <p:txBody>
          <a:bodyPr/>
          <a:lstStyle/>
          <a:p>
            <a:pPr fontAlgn="auto">
              <a:spcAft>
                <a:spcPts val="0"/>
              </a:spcAft>
              <a:defRPr/>
            </a:pPr>
            <a:r>
              <a:rPr lang="en-GB" dirty="0"/>
              <a:t>Secondary DM</a:t>
            </a:r>
          </a:p>
        </p:txBody>
      </p:sp>
      <p:sp>
        <p:nvSpPr>
          <p:cNvPr id="2" name="Content Placeholder 1"/>
          <p:cNvSpPr>
            <a:spLocks noGrp="1"/>
          </p:cNvSpPr>
          <p:nvPr>
            <p:ph idx="1"/>
          </p:nvPr>
        </p:nvSpPr>
        <p:spPr>
          <a:xfrm>
            <a:off x="1981200" y="1000125"/>
            <a:ext cx="8229600" cy="5500688"/>
          </a:xfrm>
        </p:spPr>
        <p:txBody>
          <a:bodyPr>
            <a:normAutofit fontScale="47500" lnSpcReduction="20000"/>
          </a:bodyPr>
          <a:lstStyle/>
          <a:p>
            <a:pPr marL="365760" indent="-256032" fontAlgn="auto">
              <a:spcAft>
                <a:spcPts val="0"/>
              </a:spcAft>
              <a:buNone/>
              <a:defRPr/>
            </a:pPr>
            <a:r>
              <a:rPr lang="en-GB" dirty="0"/>
              <a:t>Secondary causes of Diabetes mellitus include: </a:t>
            </a:r>
          </a:p>
          <a:p>
            <a:pPr marL="365760" indent="-256032" fontAlgn="auto">
              <a:spcAft>
                <a:spcPts val="0"/>
              </a:spcAft>
              <a:buNone/>
              <a:defRPr/>
            </a:pPr>
            <a:endParaRPr lang="en-GB" dirty="0"/>
          </a:p>
          <a:p>
            <a:pPr marL="365760" indent="-256032" fontAlgn="auto">
              <a:spcAft>
                <a:spcPts val="0"/>
              </a:spcAft>
              <a:buFont typeface="Wingdings 3"/>
              <a:buChar char=""/>
              <a:defRPr/>
            </a:pPr>
            <a:r>
              <a:rPr lang="en-GB" dirty="0" err="1"/>
              <a:t>Acromegaly</a:t>
            </a:r>
            <a:r>
              <a:rPr lang="en-GB" dirty="0"/>
              <a:t>, </a:t>
            </a:r>
          </a:p>
          <a:p>
            <a:pPr marL="365760" indent="-256032" fontAlgn="auto">
              <a:spcAft>
                <a:spcPts val="0"/>
              </a:spcAft>
              <a:buFont typeface="Wingdings 3"/>
              <a:buChar char=""/>
              <a:defRPr/>
            </a:pPr>
            <a:r>
              <a:rPr lang="en-GB" dirty="0"/>
              <a:t>Cushing syndrome, </a:t>
            </a:r>
          </a:p>
          <a:p>
            <a:pPr marL="365760" indent="-256032" fontAlgn="auto">
              <a:spcAft>
                <a:spcPts val="0"/>
              </a:spcAft>
              <a:buFont typeface="Wingdings 3"/>
              <a:buChar char=""/>
              <a:defRPr/>
            </a:pPr>
            <a:r>
              <a:rPr lang="en-GB" dirty="0" err="1"/>
              <a:t>Thyrotoxicosis</a:t>
            </a:r>
            <a:r>
              <a:rPr lang="en-GB" dirty="0"/>
              <a:t>, </a:t>
            </a:r>
          </a:p>
          <a:p>
            <a:pPr marL="365760" indent="-256032" fontAlgn="auto">
              <a:spcAft>
                <a:spcPts val="0"/>
              </a:spcAft>
              <a:buFont typeface="Wingdings 3"/>
              <a:buChar char=""/>
              <a:defRPr/>
            </a:pPr>
            <a:r>
              <a:rPr lang="en-GB" dirty="0" err="1"/>
              <a:t>Pheochromocytoma</a:t>
            </a:r>
            <a:endParaRPr lang="en-GB" dirty="0"/>
          </a:p>
          <a:p>
            <a:pPr marL="365760" indent="-256032" fontAlgn="auto">
              <a:spcAft>
                <a:spcPts val="0"/>
              </a:spcAft>
              <a:buFont typeface="Wingdings 3"/>
              <a:buChar char=""/>
              <a:defRPr/>
            </a:pPr>
            <a:r>
              <a:rPr lang="en-GB" dirty="0"/>
              <a:t>Chronic pancreatitis, </a:t>
            </a:r>
          </a:p>
          <a:p>
            <a:pPr marL="365760" indent="-256032" fontAlgn="auto">
              <a:spcAft>
                <a:spcPts val="0"/>
              </a:spcAft>
              <a:buFont typeface="Wingdings 3"/>
              <a:buChar char=""/>
              <a:defRPr/>
            </a:pPr>
            <a:r>
              <a:rPr lang="en-GB" dirty="0"/>
              <a:t>Cancer</a:t>
            </a:r>
          </a:p>
          <a:p>
            <a:pPr marL="365760" indent="-256032" fontAlgn="auto">
              <a:spcAft>
                <a:spcPts val="0"/>
              </a:spcAft>
              <a:buFont typeface="Wingdings 3"/>
              <a:buChar char=""/>
              <a:defRPr/>
            </a:pPr>
            <a:r>
              <a:rPr lang="en-GB" dirty="0"/>
              <a:t>Drug induced </a:t>
            </a:r>
            <a:r>
              <a:rPr lang="en-GB" dirty="0" err="1"/>
              <a:t>hyperglycemia</a:t>
            </a:r>
            <a:r>
              <a:rPr lang="en-GB" dirty="0"/>
              <a:t>:</a:t>
            </a:r>
          </a:p>
          <a:p>
            <a:pPr marL="621792" lvl="1" fontAlgn="auto">
              <a:spcBef>
                <a:spcPts val="324"/>
              </a:spcBef>
              <a:spcAft>
                <a:spcPts val="0"/>
              </a:spcAft>
              <a:buFont typeface="Verdana"/>
              <a:buChar char="◦"/>
              <a:defRPr/>
            </a:pPr>
            <a:r>
              <a:rPr lang="en-GB" dirty="0"/>
              <a:t>Atypical Antipsychotics - Alter receptor binding characteristics, leading to increased insulin resistance.</a:t>
            </a:r>
          </a:p>
          <a:p>
            <a:pPr marL="621792" lvl="1" fontAlgn="auto">
              <a:spcBef>
                <a:spcPts val="324"/>
              </a:spcBef>
              <a:spcAft>
                <a:spcPts val="0"/>
              </a:spcAft>
              <a:buFont typeface="Verdana"/>
              <a:buChar char="◦"/>
              <a:defRPr/>
            </a:pPr>
            <a:r>
              <a:rPr lang="en-GB" dirty="0"/>
              <a:t>Beta-blockers - Inhibit insulin secretion.</a:t>
            </a:r>
          </a:p>
          <a:p>
            <a:pPr marL="621792" lvl="1" fontAlgn="auto">
              <a:spcBef>
                <a:spcPts val="324"/>
              </a:spcBef>
              <a:spcAft>
                <a:spcPts val="0"/>
              </a:spcAft>
              <a:buFont typeface="Verdana"/>
              <a:buChar char="◦"/>
              <a:defRPr/>
            </a:pPr>
            <a:r>
              <a:rPr lang="en-GB" dirty="0"/>
              <a:t>Calcium Channel Blockers - Inhibits secretion of insulin by interfering with </a:t>
            </a:r>
            <a:r>
              <a:rPr lang="en-GB" dirty="0" err="1"/>
              <a:t>cytosolic</a:t>
            </a:r>
            <a:r>
              <a:rPr lang="en-GB" dirty="0"/>
              <a:t> calcium release.</a:t>
            </a:r>
          </a:p>
          <a:p>
            <a:pPr marL="621792" lvl="1" fontAlgn="auto">
              <a:spcBef>
                <a:spcPts val="324"/>
              </a:spcBef>
              <a:spcAft>
                <a:spcPts val="0"/>
              </a:spcAft>
              <a:buFont typeface="Verdana"/>
              <a:buChar char="◦"/>
              <a:defRPr/>
            </a:pPr>
            <a:r>
              <a:rPr lang="en-GB" dirty="0"/>
              <a:t>Corticosteroids - Cause peripheral insulin resistance and </a:t>
            </a:r>
            <a:r>
              <a:rPr lang="en-GB" dirty="0" err="1"/>
              <a:t>gluconeogensis</a:t>
            </a:r>
            <a:r>
              <a:rPr lang="en-GB" dirty="0"/>
              <a:t>.</a:t>
            </a:r>
          </a:p>
          <a:p>
            <a:pPr marL="621792" lvl="1" fontAlgn="auto">
              <a:spcBef>
                <a:spcPts val="324"/>
              </a:spcBef>
              <a:spcAft>
                <a:spcPts val="0"/>
              </a:spcAft>
              <a:buFont typeface="Verdana"/>
              <a:buChar char="◦"/>
              <a:defRPr/>
            </a:pPr>
            <a:r>
              <a:rPr lang="en-GB" dirty="0" err="1"/>
              <a:t>Fluoroquinolones</a:t>
            </a:r>
            <a:r>
              <a:rPr lang="en-GB" dirty="0"/>
              <a:t> - Inhibits insulin secretion by blocking ATP sensitive potassium channels.</a:t>
            </a:r>
          </a:p>
          <a:p>
            <a:pPr marL="621792" lvl="1" fontAlgn="auto">
              <a:spcBef>
                <a:spcPts val="324"/>
              </a:spcBef>
              <a:spcAft>
                <a:spcPts val="0"/>
              </a:spcAft>
              <a:buFont typeface="Verdana"/>
              <a:buChar char="◦"/>
              <a:defRPr/>
            </a:pPr>
            <a:r>
              <a:rPr lang="en-GB" dirty="0" err="1"/>
              <a:t>Naicin</a:t>
            </a:r>
            <a:r>
              <a:rPr lang="en-GB" dirty="0"/>
              <a:t> - They cause increased insulin resistance due to increased free fatty acid mobilization.</a:t>
            </a:r>
          </a:p>
          <a:p>
            <a:pPr marL="621792" lvl="1" fontAlgn="auto">
              <a:spcBef>
                <a:spcPts val="324"/>
              </a:spcBef>
              <a:spcAft>
                <a:spcPts val="0"/>
              </a:spcAft>
              <a:buFont typeface="Verdana"/>
              <a:buChar char="◦"/>
              <a:defRPr/>
            </a:pPr>
            <a:r>
              <a:rPr lang="en-GB" dirty="0" err="1"/>
              <a:t>Phenothiazines</a:t>
            </a:r>
            <a:r>
              <a:rPr lang="en-GB" dirty="0"/>
              <a:t> - Inhibit insulin secretion.</a:t>
            </a:r>
          </a:p>
          <a:p>
            <a:pPr marL="621792" lvl="1" fontAlgn="auto">
              <a:spcBef>
                <a:spcPts val="324"/>
              </a:spcBef>
              <a:spcAft>
                <a:spcPts val="0"/>
              </a:spcAft>
              <a:buFont typeface="Verdana"/>
              <a:buChar char="◦"/>
              <a:defRPr/>
            </a:pPr>
            <a:r>
              <a:rPr lang="en-GB" dirty="0"/>
              <a:t>Protease Inhibitors - Inhibit the conversion of </a:t>
            </a:r>
            <a:r>
              <a:rPr lang="en-GB" dirty="0" err="1"/>
              <a:t>proinsulin</a:t>
            </a:r>
            <a:r>
              <a:rPr lang="en-GB" dirty="0"/>
              <a:t> to insulin.</a:t>
            </a:r>
          </a:p>
          <a:p>
            <a:pPr marL="621792" lvl="1" fontAlgn="auto">
              <a:spcBef>
                <a:spcPts val="324"/>
              </a:spcBef>
              <a:spcAft>
                <a:spcPts val="0"/>
              </a:spcAft>
              <a:buFont typeface="Verdana"/>
              <a:buChar char="◦"/>
              <a:defRPr/>
            </a:pPr>
            <a:r>
              <a:rPr lang="en-GB" dirty="0" err="1"/>
              <a:t>Thiazide</a:t>
            </a:r>
            <a:r>
              <a:rPr lang="en-GB" dirty="0"/>
              <a:t> Diuretics - Inhibit insulin secretion due to </a:t>
            </a:r>
            <a:r>
              <a:rPr lang="en-GB" dirty="0" err="1"/>
              <a:t>hypokalemia</a:t>
            </a:r>
            <a:r>
              <a:rPr lang="en-GB" dirty="0"/>
              <a:t>. They also cause increased insulin resistance due to increased free fatty acid mobilization.</a:t>
            </a:r>
          </a:p>
          <a:p>
            <a:pPr marL="365760" indent="-256032" fontAlgn="auto">
              <a:spcAft>
                <a:spcPts val="0"/>
              </a:spcAft>
              <a:buFont typeface="Wingdings 3"/>
              <a:buChar char=""/>
              <a:defRPr/>
            </a:pPr>
            <a:endParaRPr lang="en-GB" dirty="0"/>
          </a:p>
        </p:txBody>
      </p:sp>
    </p:spTree>
    <p:extLst>
      <p:ext uri="{BB962C8B-B14F-4D97-AF65-F5344CB8AC3E}">
        <p14:creationId xmlns:p14="http://schemas.microsoft.com/office/powerpoint/2010/main" val="32483113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GB" sz="3200" dirty="0"/>
              <a:t>Oral Hypoglycaemic Medications</a:t>
            </a:r>
          </a:p>
        </p:txBody>
      </p:sp>
      <p:pic>
        <p:nvPicPr>
          <p:cNvPr id="460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84221" y="990600"/>
            <a:ext cx="12107780" cy="5867400"/>
          </a:xfrm>
        </p:spPr>
      </p:pic>
    </p:spTree>
    <p:extLst>
      <p:ext uri="{BB962C8B-B14F-4D97-AF65-F5344CB8AC3E}">
        <p14:creationId xmlns:p14="http://schemas.microsoft.com/office/powerpoint/2010/main" val="33004007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GB" sz="2700" dirty="0"/>
              <a:t>General Guidelines for Use of Oral Anti-Diabetic Agent </a:t>
            </a:r>
            <a:r>
              <a:rPr lang="en-GB" sz="2700" dirty="0" err="1"/>
              <a:t>inDiabetes</a:t>
            </a:r>
            <a:br>
              <a:rPr lang="en-GB" dirty="0"/>
            </a:br>
            <a:endParaRPr lang="en-GB" dirty="0"/>
          </a:p>
        </p:txBody>
      </p:sp>
      <p:sp>
        <p:nvSpPr>
          <p:cNvPr id="2" name="Content Placeholder 1"/>
          <p:cNvSpPr>
            <a:spLocks noGrp="1"/>
          </p:cNvSpPr>
          <p:nvPr>
            <p:ph idx="1"/>
          </p:nvPr>
        </p:nvSpPr>
        <p:spPr>
          <a:xfrm>
            <a:off x="0" y="636923"/>
            <a:ext cx="12083716" cy="5214937"/>
          </a:xfrm>
        </p:spPr>
        <p:txBody>
          <a:bodyPr>
            <a:noAutofit/>
          </a:bodyPr>
          <a:lstStyle/>
          <a:p>
            <a:pPr marL="365760" indent="-256032" algn="just" fontAlgn="auto">
              <a:spcAft>
                <a:spcPts val="0"/>
              </a:spcAft>
              <a:buFont typeface="Wingdings 3"/>
              <a:buChar char=""/>
              <a:defRPr/>
            </a:pPr>
            <a:r>
              <a:rPr lang="en-GB" sz="2400" dirty="0">
                <a:latin typeface="Arial" panose="020B0604020202020204" pitchFamily="34" charset="0"/>
                <a:cs typeface="Arial" panose="020B0604020202020204" pitchFamily="34" charset="0"/>
              </a:rPr>
              <a:t>In elderly non-obese patients, short acting insulin </a:t>
            </a:r>
            <a:r>
              <a:rPr lang="en-GB" sz="2400" dirty="0" err="1">
                <a:latin typeface="Arial" panose="020B0604020202020204" pitchFamily="34" charset="0"/>
                <a:cs typeface="Arial" panose="020B0604020202020204" pitchFamily="34" charset="0"/>
              </a:rPr>
              <a:t>secretagogues</a:t>
            </a:r>
            <a:r>
              <a:rPr lang="en-GB" sz="2400" dirty="0">
                <a:latin typeface="Arial" panose="020B0604020202020204" pitchFamily="34" charset="0"/>
                <a:cs typeface="Arial" panose="020B0604020202020204" pitchFamily="34" charset="0"/>
              </a:rPr>
              <a:t> can be started but long acting </a:t>
            </a:r>
            <a:r>
              <a:rPr lang="en-GB" sz="2400" dirty="0" err="1">
                <a:latin typeface="Arial" panose="020B0604020202020204" pitchFamily="34" charset="0"/>
                <a:cs typeface="Arial" panose="020B0604020202020204" pitchFamily="34" charset="0"/>
              </a:rPr>
              <a:t>Sulphonylureas</a:t>
            </a:r>
            <a:r>
              <a:rPr lang="en-GB" sz="2400" dirty="0">
                <a:latin typeface="Arial" panose="020B0604020202020204" pitchFamily="34" charset="0"/>
                <a:cs typeface="Arial" panose="020B0604020202020204" pitchFamily="34" charset="0"/>
              </a:rPr>
              <a:t> are to be avoided. Renal function should be monitored.</a:t>
            </a:r>
          </a:p>
          <a:p>
            <a:pPr marL="365760" indent="-256032" algn="just" fontAlgn="auto">
              <a:spcAft>
                <a:spcPts val="0"/>
              </a:spcAft>
              <a:buFont typeface="Wingdings 3"/>
              <a:buChar char=""/>
              <a:defRPr/>
            </a:pPr>
            <a:endParaRPr lang="en-GB" sz="2400" dirty="0">
              <a:latin typeface="Arial" panose="020B0604020202020204" pitchFamily="34" charset="0"/>
              <a:cs typeface="Arial" panose="020B0604020202020204" pitchFamily="34" charset="0"/>
            </a:endParaRPr>
          </a:p>
          <a:p>
            <a:pPr marL="365760" indent="-256032" algn="just" fontAlgn="auto">
              <a:spcAft>
                <a:spcPts val="0"/>
              </a:spcAft>
              <a:buFont typeface="Wingdings 3"/>
              <a:buChar char=""/>
              <a:defRPr/>
            </a:pPr>
            <a:r>
              <a:rPr lang="en-GB" sz="2400" dirty="0">
                <a:latin typeface="Arial" panose="020B0604020202020204" pitchFamily="34" charset="0"/>
                <a:cs typeface="Arial" panose="020B0604020202020204" pitchFamily="34" charset="0"/>
              </a:rPr>
              <a:t>Oral anti-diabetic agent s are not recommended for diabetes in pregnancy</a:t>
            </a:r>
          </a:p>
          <a:p>
            <a:pPr marL="365760" indent="-256032" algn="just" fontAlgn="auto">
              <a:spcAft>
                <a:spcPts val="0"/>
              </a:spcAft>
              <a:buFont typeface="Wingdings 3"/>
              <a:buChar char=""/>
              <a:defRPr/>
            </a:pPr>
            <a:endParaRPr lang="en-GB" sz="2400" dirty="0">
              <a:latin typeface="Arial" panose="020B0604020202020204" pitchFamily="34" charset="0"/>
              <a:cs typeface="Arial" panose="020B0604020202020204" pitchFamily="34" charset="0"/>
            </a:endParaRPr>
          </a:p>
          <a:p>
            <a:pPr marL="365760" indent="-256032" algn="just" fontAlgn="auto">
              <a:spcAft>
                <a:spcPts val="0"/>
              </a:spcAft>
              <a:buFont typeface="Wingdings 3"/>
              <a:buChar char=""/>
              <a:defRPr/>
            </a:pPr>
            <a:r>
              <a:rPr lang="en-GB" sz="2400" dirty="0">
                <a:latin typeface="Arial" panose="020B0604020202020204" pitchFamily="34" charset="0"/>
                <a:cs typeface="Arial" panose="020B0604020202020204" pitchFamily="34" charset="0"/>
              </a:rPr>
              <a:t>Oral anti-diabetic agents are usually not the first line therapy in diabetes diagnosed during stress, such as infections. Insulin therapy is recommended for both the above</a:t>
            </a:r>
          </a:p>
          <a:p>
            <a:pPr marL="365760" indent="-256032" algn="just" fontAlgn="auto">
              <a:spcAft>
                <a:spcPts val="0"/>
              </a:spcAft>
              <a:buFont typeface="Wingdings 3"/>
              <a:buChar char=""/>
              <a:defRPr/>
            </a:pPr>
            <a:endParaRPr lang="en-GB" sz="2400" dirty="0">
              <a:latin typeface="Arial" panose="020B0604020202020204" pitchFamily="34" charset="0"/>
              <a:cs typeface="Arial" panose="020B0604020202020204" pitchFamily="34" charset="0"/>
            </a:endParaRPr>
          </a:p>
          <a:p>
            <a:pPr marL="365760" indent="-256032" algn="just" fontAlgn="auto">
              <a:spcAft>
                <a:spcPts val="0"/>
              </a:spcAft>
              <a:buFont typeface="Wingdings 3"/>
              <a:buChar char=""/>
              <a:defRPr/>
            </a:pPr>
            <a:r>
              <a:rPr lang="en-GB" sz="2400" dirty="0">
                <a:latin typeface="Arial" panose="020B0604020202020204" pitchFamily="34" charset="0"/>
                <a:cs typeface="Arial" panose="020B0604020202020204" pitchFamily="34" charset="0"/>
              </a:rPr>
              <a:t>Targets for control are applicable for all age groups. However, in patients with co-morbidities, targets are individualized</a:t>
            </a:r>
          </a:p>
          <a:p>
            <a:pPr marL="365760" indent="-256032" algn="just" fontAlgn="auto">
              <a:spcAft>
                <a:spcPts val="0"/>
              </a:spcAft>
              <a:buNone/>
              <a:defRPr/>
            </a:pPr>
            <a:endParaRPr lang="en-GB" sz="2400" dirty="0">
              <a:latin typeface="Arial" panose="020B0604020202020204" pitchFamily="34" charset="0"/>
              <a:cs typeface="Arial" panose="020B0604020202020204" pitchFamily="34" charset="0"/>
            </a:endParaRPr>
          </a:p>
          <a:p>
            <a:pPr marL="365760" indent="-256032" algn="just" fontAlgn="auto">
              <a:spcAft>
                <a:spcPts val="0"/>
              </a:spcAft>
              <a:buFont typeface="Wingdings 3"/>
              <a:buChar char=""/>
              <a:defRPr/>
            </a:pPr>
            <a:r>
              <a:rPr lang="en-GB" sz="2400" dirty="0">
                <a:latin typeface="Arial" panose="020B0604020202020204" pitchFamily="34" charset="0"/>
                <a:cs typeface="Arial" panose="020B0604020202020204" pitchFamily="34" charset="0"/>
              </a:rPr>
              <a:t>When indicated, start with a minimal dose of oral anti-diabetic agent, while reemphasizing diet and physical activity. An appropriate duration of time (2-16 weeks depending on agents used) between increments should be given to allow achievement of steady state blood glucose control</a:t>
            </a:r>
          </a:p>
        </p:txBody>
      </p:sp>
    </p:spTree>
    <p:extLst>
      <p:ext uri="{BB962C8B-B14F-4D97-AF65-F5344CB8AC3E}">
        <p14:creationId xmlns:p14="http://schemas.microsoft.com/office/powerpoint/2010/main" val="3972978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endParaRPr lang="en-GB"/>
          </a:p>
        </p:txBody>
      </p:sp>
      <p:pic>
        <p:nvPicPr>
          <p:cNvPr id="5120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8284" y="1"/>
            <a:ext cx="12083716" cy="6765925"/>
          </a:xfrm>
        </p:spPr>
      </p:pic>
    </p:spTree>
    <p:extLst>
      <p:ext uri="{BB962C8B-B14F-4D97-AF65-F5344CB8AC3E}">
        <p14:creationId xmlns:p14="http://schemas.microsoft.com/office/powerpoint/2010/main" val="36882624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fontAlgn="auto">
              <a:spcAft>
                <a:spcPts val="0"/>
              </a:spcAft>
              <a:defRPr/>
            </a:pPr>
            <a:r>
              <a:rPr lang="en-GB" sz="3600" dirty="0"/>
              <a:t>C. Insulin Therapy</a:t>
            </a:r>
            <a:br>
              <a:rPr lang="en-GB" sz="3600" dirty="0"/>
            </a:br>
            <a:endParaRPr lang="en-GB" sz="3600" dirty="0"/>
          </a:p>
        </p:txBody>
      </p:sp>
      <p:sp>
        <p:nvSpPr>
          <p:cNvPr id="2" name="Content Placeholder 1"/>
          <p:cNvSpPr>
            <a:spLocks noGrp="1"/>
          </p:cNvSpPr>
          <p:nvPr>
            <p:ph idx="1"/>
          </p:nvPr>
        </p:nvSpPr>
        <p:spPr/>
        <p:txBody>
          <a:bodyPr>
            <a:normAutofit fontScale="62500" lnSpcReduction="20000"/>
          </a:bodyPr>
          <a:lstStyle/>
          <a:p>
            <a:pPr marL="365760" indent="-256032" fontAlgn="auto">
              <a:spcAft>
                <a:spcPts val="0"/>
              </a:spcAft>
              <a:buNone/>
              <a:defRPr/>
            </a:pPr>
            <a:r>
              <a:rPr lang="en-GB" sz="2900" b="1" dirty="0"/>
              <a:t>Short-term use:</a:t>
            </a:r>
          </a:p>
          <a:p>
            <a:pPr marL="365760" indent="-256032" fontAlgn="auto">
              <a:spcAft>
                <a:spcPts val="0"/>
              </a:spcAft>
              <a:buFont typeface="Wingdings 3"/>
              <a:buChar char=""/>
              <a:defRPr/>
            </a:pPr>
            <a:r>
              <a:rPr lang="en-GB" dirty="0"/>
              <a:t>Acute illness, surgery, stress and emergencies </a:t>
            </a:r>
          </a:p>
          <a:p>
            <a:pPr marL="365760" indent="-256032" fontAlgn="auto">
              <a:spcAft>
                <a:spcPts val="0"/>
              </a:spcAft>
              <a:buFont typeface="Wingdings 3"/>
              <a:buChar char=""/>
              <a:defRPr/>
            </a:pPr>
            <a:r>
              <a:rPr lang="en-GB" dirty="0"/>
              <a:t>Pregnancy </a:t>
            </a:r>
          </a:p>
          <a:p>
            <a:pPr marL="365760" indent="-256032" fontAlgn="auto">
              <a:spcAft>
                <a:spcPts val="0"/>
              </a:spcAft>
              <a:buFont typeface="Wingdings 3"/>
              <a:buChar char=""/>
              <a:defRPr/>
            </a:pPr>
            <a:r>
              <a:rPr lang="en-GB" dirty="0"/>
              <a:t>Breast-feeding</a:t>
            </a:r>
          </a:p>
          <a:p>
            <a:pPr marL="365760" indent="-256032" fontAlgn="auto">
              <a:spcAft>
                <a:spcPts val="0"/>
              </a:spcAft>
              <a:buFont typeface="Wingdings 3"/>
              <a:buChar char=""/>
              <a:defRPr/>
            </a:pPr>
            <a:r>
              <a:rPr lang="en-GB" dirty="0"/>
              <a:t>Insulin may be used as initial therapy in type 2 diabetes </a:t>
            </a:r>
            <a:endParaRPr lang="en-GB" i="1" dirty="0"/>
          </a:p>
          <a:p>
            <a:pPr marL="365760" indent="-256032" fontAlgn="auto">
              <a:spcAft>
                <a:spcPts val="0"/>
              </a:spcAft>
              <a:buFont typeface="Wingdings 3"/>
              <a:buChar char=""/>
              <a:defRPr/>
            </a:pPr>
            <a:r>
              <a:rPr lang="en-GB" dirty="0"/>
              <a:t>in marked hyperglycaemia </a:t>
            </a:r>
            <a:endParaRPr lang="en-GB" i="1" dirty="0"/>
          </a:p>
          <a:p>
            <a:pPr marL="365760" indent="-256032" fontAlgn="auto">
              <a:spcAft>
                <a:spcPts val="0"/>
              </a:spcAft>
              <a:buFont typeface="Wingdings 3"/>
              <a:buChar char=""/>
              <a:defRPr/>
            </a:pPr>
            <a:r>
              <a:rPr lang="en-GB" dirty="0"/>
              <a:t>Severe metabolic </a:t>
            </a:r>
            <a:r>
              <a:rPr lang="en-GB" dirty="0" err="1"/>
              <a:t>decompensation</a:t>
            </a:r>
            <a:r>
              <a:rPr lang="en-GB" dirty="0"/>
              <a:t> (diabetic </a:t>
            </a:r>
            <a:r>
              <a:rPr lang="en-GB" dirty="0" err="1"/>
              <a:t>ketoacidosis</a:t>
            </a:r>
            <a:r>
              <a:rPr lang="en-GB" dirty="0"/>
              <a:t>, </a:t>
            </a:r>
            <a:r>
              <a:rPr lang="en-GB" dirty="0" err="1"/>
              <a:t>hyperosmolar</a:t>
            </a:r>
            <a:r>
              <a:rPr lang="en-GB" dirty="0"/>
              <a:t> </a:t>
            </a:r>
            <a:r>
              <a:rPr lang="en-GB" dirty="0" err="1"/>
              <a:t>nonketotic</a:t>
            </a:r>
            <a:r>
              <a:rPr lang="en-GB" dirty="0"/>
              <a:t> </a:t>
            </a:r>
            <a:r>
              <a:rPr lang="pt-BR" dirty="0"/>
              <a:t>coma, lactic acidosis, severe hypertriglyceridaemia)</a:t>
            </a:r>
          </a:p>
          <a:p>
            <a:pPr marL="365760" indent="-256032" fontAlgn="auto">
              <a:spcAft>
                <a:spcPts val="0"/>
              </a:spcAft>
              <a:buNone/>
              <a:defRPr/>
            </a:pPr>
            <a:endParaRPr lang="en-GB" dirty="0"/>
          </a:p>
          <a:p>
            <a:pPr marL="365760" indent="-256032" fontAlgn="auto">
              <a:spcAft>
                <a:spcPts val="0"/>
              </a:spcAft>
              <a:buNone/>
              <a:defRPr/>
            </a:pPr>
            <a:r>
              <a:rPr lang="en-GB" sz="2900" b="1" dirty="0"/>
              <a:t>Long-term use:</a:t>
            </a:r>
          </a:p>
          <a:p>
            <a:pPr marL="365760" indent="-256032" fontAlgn="auto">
              <a:spcAft>
                <a:spcPts val="0"/>
              </a:spcAft>
              <a:buFont typeface="Wingdings 3"/>
              <a:buChar char=""/>
              <a:defRPr/>
            </a:pPr>
            <a:r>
              <a:rPr lang="en-GB" dirty="0"/>
              <a:t>If targets have not been reached after optimal dose of combination therapy or BIDS, consider change to multi-dose insulin therapy. When initiating </a:t>
            </a:r>
            <a:r>
              <a:rPr lang="en-GB" dirty="0" err="1"/>
              <a:t>this,insulin</a:t>
            </a:r>
            <a:r>
              <a:rPr lang="en-GB" dirty="0"/>
              <a:t> </a:t>
            </a:r>
            <a:r>
              <a:rPr lang="en-GB" dirty="0" err="1"/>
              <a:t>secretagogues</a:t>
            </a:r>
            <a:r>
              <a:rPr lang="en-GB" dirty="0"/>
              <a:t> should be stopped and insulin </a:t>
            </a:r>
            <a:r>
              <a:rPr lang="en-GB" dirty="0" err="1"/>
              <a:t>sensitisers</a:t>
            </a:r>
            <a:r>
              <a:rPr lang="en-GB" dirty="0"/>
              <a:t> e.g. </a:t>
            </a:r>
            <a:r>
              <a:rPr lang="en-GB" dirty="0" err="1"/>
              <a:t>Metformin</a:t>
            </a:r>
            <a:r>
              <a:rPr lang="en-GB" dirty="0"/>
              <a:t> or TZDs, can be continued.</a:t>
            </a:r>
          </a:p>
        </p:txBody>
      </p:sp>
    </p:spTree>
    <p:extLst>
      <p:ext uri="{BB962C8B-B14F-4D97-AF65-F5344CB8AC3E}">
        <p14:creationId xmlns:p14="http://schemas.microsoft.com/office/powerpoint/2010/main" val="5339086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itle 1"/>
          <p:cNvSpPr>
            <a:spLocks noGrp="1"/>
          </p:cNvSpPr>
          <p:nvPr>
            <p:ph type="title"/>
          </p:nvPr>
        </p:nvSpPr>
        <p:spPr>
          <a:xfrm>
            <a:off x="-118389" y="-152400"/>
            <a:ext cx="12395200" cy="1143000"/>
          </a:xfrm>
        </p:spPr>
        <p:txBody>
          <a:bodyPr>
            <a:noAutofit/>
          </a:bodyPr>
          <a:lstStyle/>
          <a:p>
            <a:pPr>
              <a:lnSpc>
                <a:spcPts val="4800"/>
              </a:lnSpc>
            </a:pPr>
            <a:r>
              <a:rPr lang="en-US" sz="3200" dirty="0"/>
              <a:t>Recommendations: Pharmacologic Therapy For Type 1 Diabetes </a:t>
            </a:r>
          </a:p>
        </p:txBody>
      </p:sp>
      <p:sp>
        <p:nvSpPr>
          <p:cNvPr id="122882" name="Content Placeholder 2"/>
          <p:cNvSpPr>
            <a:spLocks noGrp="1"/>
          </p:cNvSpPr>
          <p:nvPr>
            <p:ph idx="1"/>
          </p:nvPr>
        </p:nvSpPr>
        <p:spPr/>
        <p:txBody>
          <a:bodyPr>
            <a:normAutofit/>
          </a:bodyPr>
          <a:lstStyle/>
          <a:p>
            <a:pPr>
              <a:spcBef>
                <a:spcPts val="3200"/>
              </a:spcBef>
              <a:buClr>
                <a:schemeClr val="bg1"/>
              </a:buClr>
            </a:pPr>
            <a:r>
              <a:rPr lang="en-US" dirty="0"/>
              <a:t>Most people with T1DM should be treated with multiple daily injections of prandial insulin and basal insulin or continuous subcutaneous insulin infusion (CSII). </a:t>
            </a:r>
            <a:r>
              <a:rPr lang="en-US" dirty="0">
                <a:solidFill>
                  <a:schemeClr val="accent6"/>
                </a:solidFill>
              </a:rPr>
              <a:t>A</a:t>
            </a:r>
          </a:p>
          <a:p>
            <a:pPr>
              <a:spcBef>
                <a:spcPts val="3200"/>
              </a:spcBef>
              <a:buClr>
                <a:schemeClr val="bg1"/>
              </a:buClr>
            </a:pPr>
            <a:r>
              <a:rPr lang="en-US" dirty="0"/>
              <a:t>Individuals who have been successfully using CSII should have continued access after they turn 65 years old. </a:t>
            </a:r>
            <a:r>
              <a:rPr lang="en-US" dirty="0">
                <a:solidFill>
                  <a:schemeClr val="accent6"/>
                </a:solidFill>
              </a:rPr>
              <a:t>E</a:t>
            </a: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Approaches to glycemic treatment. Diabetes Care 2017; 40 (Suppl. 1): S64-S74</a:t>
            </a:r>
          </a:p>
        </p:txBody>
      </p:sp>
    </p:spTree>
    <p:extLst>
      <p:ext uri="{BB962C8B-B14F-4D97-AF65-F5344CB8AC3E}">
        <p14:creationId xmlns:p14="http://schemas.microsoft.com/office/powerpoint/2010/main" val="1568662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2"/>
          <p:cNvSpPr>
            <a:spLocks noGrp="1"/>
          </p:cNvSpPr>
          <p:nvPr>
            <p:ph type="title"/>
          </p:nvPr>
        </p:nvSpPr>
        <p:spPr>
          <a:xfrm>
            <a:off x="-118389" y="-152400"/>
            <a:ext cx="12395200" cy="1143000"/>
          </a:xfrm>
        </p:spPr>
        <p:txBody>
          <a:bodyPr>
            <a:noAutofit/>
          </a:bodyPr>
          <a:lstStyle/>
          <a:p>
            <a:r>
              <a:rPr lang="en-US" sz="3067" dirty="0"/>
              <a:t>Recommendations: Pharmacological Therapy For Type 1 Diabetes (2)</a:t>
            </a:r>
          </a:p>
        </p:txBody>
      </p:sp>
      <p:sp>
        <p:nvSpPr>
          <p:cNvPr id="123907" name="Content Placeholder 3"/>
          <p:cNvSpPr>
            <a:spLocks noGrp="1"/>
          </p:cNvSpPr>
          <p:nvPr>
            <p:ph idx="1"/>
          </p:nvPr>
        </p:nvSpPr>
        <p:spPr/>
        <p:txBody>
          <a:bodyPr/>
          <a:lstStyle/>
          <a:p>
            <a:pPr>
              <a:spcBef>
                <a:spcPts val="3200"/>
              </a:spcBef>
            </a:pPr>
            <a:r>
              <a:rPr lang="en-US" dirty="0"/>
              <a:t>Consider educating individuals with T1DM on matching prandial insulin dose to carbohydrate intake, </a:t>
            </a:r>
            <a:r>
              <a:rPr lang="en-US" dirty="0" err="1"/>
              <a:t>premeal</a:t>
            </a:r>
            <a:r>
              <a:rPr lang="en-US" dirty="0"/>
              <a:t> blood glucose, and anticipated activity. </a:t>
            </a:r>
            <a:r>
              <a:rPr lang="en-US" dirty="0">
                <a:solidFill>
                  <a:schemeClr val="accent6"/>
                </a:solidFill>
              </a:rPr>
              <a:t>E</a:t>
            </a:r>
          </a:p>
          <a:p>
            <a:pPr>
              <a:spcBef>
                <a:spcPts val="3200"/>
              </a:spcBef>
            </a:pPr>
            <a:r>
              <a:rPr lang="en-US" dirty="0"/>
              <a:t>Most individuals with T1DM should use insulin analogs to reduce hypoglycemia risk. </a:t>
            </a:r>
            <a:r>
              <a:rPr lang="en-US" dirty="0">
                <a:solidFill>
                  <a:schemeClr val="accent6"/>
                </a:solidFill>
              </a:rPr>
              <a:t>A</a:t>
            </a:r>
          </a:p>
        </p:txBody>
      </p:sp>
      <p:sp>
        <p:nvSpPr>
          <p:cNvPr id="5" name="TextBox 4"/>
          <p:cNvSpPr txBox="1">
            <a:spLocks noChangeArrowheads="1"/>
          </p:cNvSpPr>
          <p:nvPr/>
        </p:nvSpPr>
        <p:spPr bwMode="auto">
          <a:xfrm>
            <a:off x="-8569" y="6242447"/>
            <a:ext cx="965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Approaches to glycemic treatment. Diabetes Care 2017; 40 (Suppl. 1): S64-S74</a:t>
            </a:r>
          </a:p>
          <a:p>
            <a:pPr defTabSz="1219170"/>
            <a:endParaRPr lang="en-US" sz="1600" dirty="0">
              <a:solidFill>
                <a:prstClr val="white"/>
              </a:solidFill>
              <a:latin typeface="Helvetica" pitchFamily="34" charset="0"/>
            </a:endParaRPr>
          </a:p>
        </p:txBody>
      </p:sp>
    </p:spTree>
    <p:extLst>
      <p:ext uri="{BB962C8B-B14F-4D97-AF65-F5344CB8AC3E}">
        <p14:creationId xmlns:p14="http://schemas.microsoft.com/office/powerpoint/2010/main" val="1419869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itle 1"/>
          <p:cNvSpPr>
            <a:spLocks noGrp="1"/>
          </p:cNvSpPr>
          <p:nvPr>
            <p:ph type="title"/>
          </p:nvPr>
        </p:nvSpPr>
        <p:spPr/>
        <p:txBody>
          <a:bodyPr>
            <a:normAutofit/>
          </a:bodyPr>
          <a:lstStyle/>
          <a:p>
            <a:r>
              <a:rPr lang="en-US" sz="3733" dirty="0"/>
              <a:t>Recommendations: Pharmacologic Therapy For T2DM</a:t>
            </a:r>
          </a:p>
        </p:txBody>
      </p:sp>
      <p:sp>
        <p:nvSpPr>
          <p:cNvPr id="126978" name="Content Placeholder 2"/>
          <p:cNvSpPr>
            <a:spLocks noGrp="1"/>
          </p:cNvSpPr>
          <p:nvPr>
            <p:ph idx="1"/>
          </p:nvPr>
        </p:nvSpPr>
        <p:spPr/>
        <p:txBody>
          <a:bodyPr/>
          <a:lstStyle/>
          <a:p>
            <a:pPr>
              <a:spcBef>
                <a:spcPts val="2400"/>
              </a:spcBef>
              <a:buClr>
                <a:schemeClr val="bg1"/>
              </a:buClr>
            </a:pPr>
            <a:r>
              <a:rPr lang="en-US" dirty="0"/>
              <a:t>Metformin, if not contraindicated and</a:t>
            </a:r>
            <a:br>
              <a:rPr lang="en-US" dirty="0"/>
            </a:br>
            <a:r>
              <a:rPr lang="en-US" dirty="0"/>
              <a:t>if tolerated, is the preferred initial pharmacologic agent for T2DM. </a:t>
            </a:r>
            <a:r>
              <a:rPr lang="en-US" dirty="0">
                <a:solidFill>
                  <a:schemeClr val="accent6"/>
                </a:solidFill>
              </a:rPr>
              <a:t>A</a:t>
            </a:r>
          </a:p>
          <a:p>
            <a:pPr>
              <a:spcBef>
                <a:spcPts val="2400"/>
              </a:spcBef>
              <a:buClr>
                <a:schemeClr val="bg1"/>
              </a:buClr>
            </a:pPr>
            <a:r>
              <a:rPr lang="en-US" dirty="0"/>
              <a:t>Consider insulin therapy (with or without additional agents) in patients with newly </a:t>
            </a:r>
            <a:r>
              <a:rPr lang="en-US" dirty="0" err="1"/>
              <a:t>dx’d</a:t>
            </a:r>
            <a:r>
              <a:rPr lang="en-US" dirty="0"/>
              <a:t> T2DM who are markedly symptomatic and/or have elevated blood glucose levels (</a:t>
            </a:r>
            <a:r>
              <a:rPr lang="en-US" u="sng" dirty="0"/>
              <a:t>&gt;</a:t>
            </a:r>
            <a:r>
              <a:rPr lang="en-US" dirty="0"/>
              <a:t>300 mg/</a:t>
            </a:r>
            <a:r>
              <a:rPr lang="en-US" dirty="0" err="1"/>
              <a:t>dL</a:t>
            </a:r>
            <a:r>
              <a:rPr lang="en-US" dirty="0"/>
              <a:t>) or A1C (</a:t>
            </a:r>
            <a:r>
              <a:rPr lang="en-US" u="sng" dirty="0"/>
              <a:t>&gt;</a:t>
            </a:r>
            <a:r>
              <a:rPr lang="en-US" dirty="0"/>
              <a:t>10%). </a:t>
            </a:r>
            <a:r>
              <a:rPr lang="en-US" dirty="0">
                <a:solidFill>
                  <a:schemeClr val="accent6"/>
                </a:solidFill>
              </a:rPr>
              <a:t>E</a:t>
            </a:r>
          </a:p>
        </p:txBody>
      </p:sp>
      <p:sp>
        <p:nvSpPr>
          <p:cNvPr id="5" name="TextBox 4"/>
          <p:cNvSpPr txBox="1">
            <a:spLocks noChangeArrowheads="1"/>
          </p:cNvSpPr>
          <p:nvPr/>
        </p:nvSpPr>
        <p:spPr bwMode="auto">
          <a:xfrm>
            <a:off x="-8569" y="6242447"/>
            <a:ext cx="965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Approaches to glycemic treatment. Diabetes Care 2017; 40 (Suppl. 1): S64-S74</a:t>
            </a:r>
          </a:p>
          <a:p>
            <a:pPr defTabSz="1219170"/>
            <a:endParaRPr lang="en-US" sz="1600" dirty="0">
              <a:solidFill>
                <a:prstClr val="white"/>
              </a:solidFill>
              <a:latin typeface="Helvetica" pitchFamily="34" charset="0"/>
            </a:endParaRPr>
          </a:p>
        </p:txBody>
      </p:sp>
    </p:spTree>
    <p:extLst>
      <p:ext uri="{BB962C8B-B14F-4D97-AF65-F5344CB8AC3E}">
        <p14:creationId xmlns:p14="http://schemas.microsoft.com/office/powerpoint/2010/main" val="2440478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7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itle 1"/>
          <p:cNvSpPr>
            <a:spLocks noGrp="1"/>
          </p:cNvSpPr>
          <p:nvPr>
            <p:ph type="title"/>
          </p:nvPr>
        </p:nvSpPr>
        <p:spPr/>
        <p:txBody>
          <a:bodyPr>
            <a:normAutofit fontScale="90000"/>
          </a:bodyPr>
          <a:lstStyle/>
          <a:p>
            <a:r>
              <a:rPr lang="en-US" sz="3733" dirty="0"/>
              <a:t>New Recommendation: Pharmacologic Therapy For T2DM</a:t>
            </a:r>
          </a:p>
        </p:txBody>
      </p:sp>
      <p:sp>
        <p:nvSpPr>
          <p:cNvPr id="126978" name="Content Placeholder 2"/>
          <p:cNvSpPr>
            <a:spLocks noGrp="1"/>
          </p:cNvSpPr>
          <p:nvPr>
            <p:ph idx="1"/>
          </p:nvPr>
        </p:nvSpPr>
        <p:spPr/>
        <p:txBody>
          <a:bodyPr>
            <a:normAutofit/>
          </a:bodyPr>
          <a:lstStyle/>
          <a:p>
            <a:r>
              <a:rPr lang="en-US" dirty="0"/>
              <a:t>Long-term use of metformin may be associated with biochemical vitamin B12 deficiency, and periodic measurement of vitamin B12 levels should be considered in metformin-treated patients, especially in those with anemia or peripheral neuropathy. </a:t>
            </a:r>
            <a:r>
              <a:rPr lang="en-US" dirty="0">
                <a:solidFill>
                  <a:srgbClr val="F79646"/>
                </a:solidFill>
              </a:rPr>
              <a:t>B</a:t>
            </a:r>
          </a:p>
        </p:txBody>
      </p:sp>
      <p:sp>
        <p:nvSpPr>
          <p:cNvPr id="5" name="TextBox 4"/>
          <p:cNvSpPr txBox="1">
            <a:spLocks noChangeArrowheads="1"/>
          </p:cNvSpPr>
          <p:nvPr/>
        </p:nvSpPr>
        <p:spPr bwMode="auto">
          <a:xfrm>
            <a:off x="-8569" y="6242447"/>
            <a:ext cx="965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Approaches to glycemic treatment. Diabetes Care 2017; 40 (Suppl. 1): S64-S74</a:t>
            </a:r>
          </a:p>
          <a:p>
            <a:pPr defTabSz="1219170"/>
            <a:endParaRPr lang="en-US" sz="1600" dirty="0">
              <a:solidFill>
                <a:prstClr val="white"/>
              </a:solidFill>
              <a:latin typeface="Helvetica" pitchFamily="34" charset="0"/>
            </a:endParaRPr>
          </a:p>
        </p:txBody>
      </p:sp>
    </p:spTree>
    <p:extLst>
      <p:ext uri="{BB962C8B-B14F-4D97-AF65-F5344CB8AC3E}">
        <p14:creationId xmlns:p14="http://schemas.microsoft.com/office/powerpoint/2010/main" val="31431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69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Title 1"/>
          <p:cNvSpPr>
            <a:spLocks noGrp="1"/>
          </p:cNvSpPr>
          <p:nvPr>
            <p:ph type="title"/>
          </p:nvPr>
        </p:nvSpPr>
        <p:spPr>
          <a:xfrm>
            <a:off x="-107788" y="-152400"/>
            <a:ext cx="12395200" cy="1143000"/>
          </a:xfrm>
        </p:spPr>
        <p:txBody>
          <a:bodyPr>
            <a:noAutofit/>
          </a:bodyPr>
          <a:lstStyle/>
          <a:p>
            <a:r>
              <a:rPr lang="en-US" sz="3600" dirty="0"/>
              <a:t>Recommendations: Pharmacological Therapy For T2DM </a:t>
            </a:r>
          </a:p>
        </p:txBody>
      </p:sp>
      <p:sp>
        <p:nvSpPr>
          <p:cNvPr id="128002" name="Content Placeholder 2"/>
          <p:cNvSpPr>
            <a:spLocks noGrp="1"/>
          </p:cNvSpPr>
          <p:nvPr>
            <p:ph idx="1"/>
          </p:nvPr>
        </p:nvSpPr>
        <p:spPr/>
        <p:txBody>
          <a:bodyPr/>
          <a:lstStyle/>
          <a:p>
            <a:pPr>
              <a:spcBef>
                <a:spcPts val="1600"/>
              </a:spcBef>
              <a:buClr>
                <a:schemeClr val="bg1"/>
              </a:buClr>
            </a:pPr>
            <a:r>
              <a:rPr lang="en-US" dirty="0"/>
              <a:t>If noninsulin monotherapy at maximal tolerated dose does not achieve or maintain the A1C target over 3 months, add a second oral agent, a GLP-1 receptor agonist, or basal insulin. </a:t>
            </a:r>
            <a:r>
              <a:rPr lang="en-US" dirty="0">
                <a:solidFill>
                  <a:schemeClr val="accent6"/>
                </a:solidFill>
              </a:rPr>
              <a:t>A</a:t>
            </a:r>
          </a:p>
          <a:p>
            <a:pPr>
              <a:spcBef>
                <a:spcPts val="1600"/>
              </a:spcBef>
              <a:buClr>
                <a:schemeClr val="bg1"/>
              </a:buClr>
            </a:pPr>
            <a:r>
              <a:rPr lang="en-US" dirty="0"/>
              <a:t>Use a patient-centered approach to guide choice of pharmacologic agents. </a:t>
            </a:r>
            <a:r>
              <a:rPr lang="en-US" dirty="0">
                <a:solidFill>
                  <a:schemeClr val="accent6"/>
                </a:solidFill>
              </a:rPr>
              <a:t>E</a:t>
            </a:r>
          </a:p>
          <a:p>
            <a:pPr>
              <a:spcBef>
                <a:spcPts val="1600"/>
              </a:spcBef>
              <a:buClr>
                <a:schemeClr val="bg1"/>
              </a:buClr>
            </a:pPr>
            <a:r>
              <a:rPr lang="en-US" dirty="0"/>
              <a:t>Don’t delay insulin initiation in patients not achieving glycemic goals. </a:t>
            </a:r>
            <a:r>
              <a:rPr lang="en-US" dirty="0">
                <a:solidFill>
                  <a:schemeClr val="accent6"/>
                </a:solidFill>
              </a:rPr>
              <a:t>B</a:t>
            </a:r>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Approaches to glycemic treatment. Diabetes Care 2017; 40 (Suppl. 1): S64-S74</a:t>
            </a:r>
          </a:p>
        </p:txBody>
      </p:sp>
    </p:spTree>
    <p:extLst>
      <p:ext uri="{BB962C8B-B14F-4D97-AF65-F5344CB8AC3E}">
        <p14:creationId xmlns:p14="http://schemas.microsoft.com/office/powerpoint/2010/main" val="4278402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0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0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06400" y="192919"/>
            <a:ext cx="11379200" cy="6625167"/>
          </a:xfrm>
        </p:spPr>
      </p:pic>
    </p:spTree>
    <p:extLst>
      <p:ext uri="{BB962C8B-B14F-4D97-AF65-F5344CB8AC3E}">
        <p14:creationId xmlns:p14="http://schemas.microsoft.com/office/powerpoint/2010/main" val="312049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n-US" dirty="0"/>
              <a:t>Classic diabetes symptoms </a:t>
            </a:r>
          </a:p>
          <a:p>
            <a:r>
              <a:rPr lang="es-ES" dirty="0"/>
              <a:t>P</a:t>
            </a:r>
            <a:r>
              <a:rPr lang="en-US" dirty="0"/>
              <a:t>OLIURIA</a:t>
            </a:r>
          </a:p>
          <a:p>
            <a:r>
              <a:rPr lang="es-ES" dirty="0"/>
              <a:t>P</a:t>
            </a:r>
            <a:r>
              <a:rPr lang="en-US" dirty="0"/>
              <a:t>OLIDIPSIA</a:t>
            </a:r>
          </a:p>
          <a:p>
            <a:r>
              <a:rPr lang="es-ES" dirty="0"/>
              <a:t>P</a:t>
            </a:r>
            <a:r>
              <a:rPr lang="en-US" dirty="0"/>
              <a:t>OLIPHAGIA</a:t>
            </a:r>
          </a:p>
          <a:p>
            <a:endParaRPr lang="en-US" dirty="0"/>
          </a:p>
        </p:txBody>
      </p:sp>
    </p:spTree>
    <p:extLst>
      <p:ext uri="{BB962C8B-B14F-4D97-AF65-F5344CB8AC3E}">
        <p14:creationId xmlns:p14="http://schemas.microsoft.com/office/powerpoint/2010/main" val="6433778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8325" y="19463"/>
            <a:ext cx="8795085" cy="6883056"/>
          </a:xfrm>
          <a:prstGeom prst="rect">
            <a:avLst/>
          </a:prstGeom>
        </p:spPr>
      </p:pic>
    </p:spTree>
    <p:extLst>
      <p:ext uri="{BB962C8B-B14F-4D97-AF65-F5344CB8AC3E}">
        <p14:creationId xmlns:p14="http://schemas.microsoft.com/office/powerpoint/2010/main" val="1286324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Title 3"/>
          <p:cNvSpPr>
            <a:spLocks noGrp="1"/>
          </p:cNvSpPr>
          <p:nvPr>
            <p:ph type="title"/>
          </p:nvPr>
        </p:nvSpPr>
        <p:spPr>
          <a:xfrm>
            <a:off x="-100375" y="-152400"/>
            <a:ext cx="12395200" cy="1143000"/>
          </a:xfrm>
        </p:spPr>
        <p:txBody>
          <a:bodyPr>
            <a:noAutofit/>
          </a:bodyPr>
          <a:lstStyle/>
          <a:p>
            <a:pPr>
              <a:lnSpc>
                <a:spcPts val="4267"/>
              </a:lnSpc>
            </a:pPr>
            <a:r>
              <a:rPr lang="en-US" sz="3333" dirty="0"/>
              <a:t>Recommendations: Hypertension/ Blood Pressure Treatment (3) </a:t>
            </a:r>
          </a:p>
        </p:txBody>
      </p:sp>
      <p:sp>
        <p:nvSpPr>
          <p:cNvPr id="140290" name="Content Placeholder 2"/>
          <p:cNvSpPr>
            <a:spLocks noGrp="1"/>
          </p:cNvSpPr>
          <p:nvPr>
            <p:ph idx="1"/>
          </p:nvPr>
        </p:nvSpPr>
        <p:spPr>
          <a:xfrm>
            <a:off x="609600" y="1046144"/>
            <a:ext cx="10972800" cy="5105400"/>
          </a:xfrm>
        </p:spPr>
        <p:txBody>
          <a:bodyPr>
            <a:normAutofit/>
          </a:bodyPr>
          <a:lstStyle/>
          <a:p>
            <a:pPr marL="0">
              <a:lnSpc>
                <a:spcPts val="4000"/>
              </a:lnSpc>
              <a:spcBef>
                <a:spcPts val="1600"/>
              </a:spcBef>
            </a:pPr>
            <a:r>
              <a:rPr lang="en-US" dirty="0"/>
              <a:t>Treatment for hypertension should include </a:t>
            </a:r>
            <a:r>
              <a:rPr lang="en-US" dirty="0">
                <a:solidFill>
                  <a:srgbClr val="F79646"/>
                </a:solidFill>
              </a:rPr>
              <a:t>A</a:t>
            </a:r>
          </a:p>
          <a:p>
            <a:pPr lvl="1">
              <a:spcBef>
                <a:spcPts val="1600"/>
              </a:spcBef>
            </a:pPr>
            <a:r>
              <a:rPr lang="en-US" dirty="0"/>
              <a:t>ACE inhibitor</a:t>
            </a:r>
          </a:p>
          <a:p>
            <a:pPr lvl="1">
              <a:spcBef>
                <a:spcPts val="1600"/>
              </a:spcBef>
            </a:pPr>
            <a:r>
              <a:rPr lang="en-US" dirty="0"/>
              <a:t>Angiotensin II receptor blocker (ARB)</a:t>
            </a:r>
          </a:p>
          <a:p>
            <a:pPr lvl="1">
              <a:spcBef>
                <a:spcPts val="1600"/>
              </a:spcBef>
            </a:pPr>
            <a:r>
              <a:rPr lang="en-US" dirty="0"/>
              <a:t>Thiazide-like diuretic </a:t>
            </a:r>
          </a:p>
          <a:p>
            <a:pPr lvl="1">
              <a:spcBef>
                <a:spcPts val="1600"/>
              </a:spcBef>
            </a:pPr>
            <a:r>
              <a:rPr lang="en-US" dirty="0" err="1"/>
              <a:t>Dihydropyridine</a:t>
            </a:r>
            <a:r>
              <a:rPr lang="en-US" dirty="0"/>
              <a:t> calcium channel blockers</a:t>
            </a:r>
            <a:endParaRPr lang="en-US" dirty="0">
              <a:solidFill>
                <a:schemeClr val="accent6"/>
              </a:solidFill>
            </a:endParaRPr>
          </a:p>
          <a:p>
            <a:pPr marL="0">
              <a:lnSpc>
                <a:spcPts val="4000"/>
              </a:lnSpc>
              <a:spcBef>
                <a:spcPts val="1600"/>
              </a:spcBef>
            </a:pPr>
            <a:r>
              <a:rPr lang="en-US" dirty="0"/>
              <a:t>Multiple drug therapy (two or more agents at </a:t>
            </a:r>
            <a:br>
              <a:rPr lang="en-US" dirty="0"/>
            </a:br>
            <a:r>
              <a:rPr lang="en-US" dirty="0"/>
              <a:t>   maximal doses) generally required to achieve BP</a:t>
            </a:r>
            <a:br>
              <a:rPr lang="en-US" dirty="0"/>
            </a:br>
            <a:r>
              <a:rPr lang="en-US" dirty="0"/>
              <a:t>   targets. </a:t>
            </a:r>
            <a:endParaRPr lang="en-US" dirty="0">
              <a:solidFill>
                <a:schemeClr val="accent6"/>
              </a:solidFill>
            </a:endParaRPr>
          </a:p>
          <a:p>
            <a:pPr marL="0" indent="0">
              <a:spcBef>
                <a:spcPts val="1600"/>
              </a:spcBef>
            </a:pPr>
            <a:endParaRPr lang="en-US" dirty="0"/>
          </a:p>
          <a:p>
            <a:pPr marL="0" indent="0">
              <a:spcBef>
                <a:spcPts val="1600"/>
              </a:spcBef>
            </a:pPr>
            <a:endParaRPr lang="en-US" dirty="0"/>
          </a:p>
        </p:txBody>
      </p:sp>
      <p:sp>
        <p:nvSpPr>
          <p:cNvPr id="6" name="TextBox 5"/>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Cardiovascular disease and risk management. Diabetes Care 2017; 40 (Suppl. 1): S75-S87</a:t>
            </a:r>
          </a:p>
        </p:txBody>
      </p:sp>
    </p:spTree>
    <p:extLst>
      <p:ext uri="{BB962C8B-B14F-4D97-AF65-F5344CB8AC3E}">
        <p14:creationId xmlns:p14="http://schemas.microsoft.com/office/powerpoint/2010/main" val="26626337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Title 3"/>
          <p:cNvSpPr>
            <a:spLocks noGrp="1"/>
          </p:cNvSpPr>
          <p:nvPr>
            <p:ph type="title"/>
          </p:nvPr>
        </p:nvSpPr>
        <p:spPr>
          <a:xfrm>
            <a:off x="-100375" y="-152400"/>
            <a:ext cx="12395200" cy="1143000"/>
          </a:xfrm>
        </p:spPr>
        <p:txBody>
          <a:bodyPr>
            <a:noAutofit/>
          </a:bodyPr>
          <a:lstStyle/>
          <a:p>
            <a:pPr>
              <a:lnSpc>
                <a:spcPts val="4267"/>
              </a:lnSpc>
            </a:pPr>
            <a:r>
              <a:rPr lang="en-US" sz="3333" dirty="0"/>
              <a:t>Recommendations: Hypertension/ Blood Pressure Treatment (4) </a:t>
            </a:r>
          </a:p>
        </p:txBody>
      </p:sp>
      <p:sp>
        <p:nvSpPr>
          <p:cNvPr id="140290" name="Content Placeholder 2"/>
          <p:cNvSpPr>
            <a:spLocks noGrp="1"/>
          </p:cNvSpPr>
          <p:nvPr>
            <p:ph idx="1"/>
          </p:nvPr>
        </p:nvSpPr>
        <p:spPr>
          <a:xfrm>
            <a:off x="609600" y="1046144"/>
            <a:ext cx="10972800" cy="5105400"/>
          </a:xfrm>
        </p:spPr>
        <p:txBody>
          <a:bodyPr>
            <a:normAutofit/>
          </a:bodyPr>
          <a:lstStyle/>
          <a:p>
            <a:r>
              <a:rPr lang="en-US" dirty="0"/>
              <a:t>An ACE inhibitor or angiotensin receptor blocker, at the maximum tolerated dose indicated for blood pressure treatment, is the recommended first-line treatment for hypertension in patients with diabetes and urinary albumin–to– creatinine ratio </a:t>
            </a:r>
            <a:r>
              <a:rPr lang="en-US" u="sng" dirty="0"/>
              <a:t>&gt;</a:t>
            </a:r>
            <a:r>
              <a:rPr lang="en-US" dirty="0"/>
              <a:t>300 mg/g creatinine </a:t>
            </a:r>
            <a:r>
              <a:rPr lang="en-US" dirty="0">
                <a:solidFill>
                  <a:srgbClr val="F79646"/>
                </a:solidFill>
              </a:rPr>
              <a:t>(A)</a:t>
            </a:r>
            <a:r>
              <a:rPr lang="en-US" dirty="0"/>
              <a:t> or 30–299 mg/g creatinine </a:t>
            </a:r>
            <a:r>
              <a:rPr lang="en-US" dirty="0">
                <a:solidFill>
                  <a:srgbClr val="F79646"/>
                </a:solidFill>
              </a:rPr>
              <a:t>(B)</a:t>
            </a:r>
            <a:r>
              <a:rPr lang="en-US" dirty="0"/>
              <a:t>. If one class is not tolerated, the other should be substituted. </a:t>
            </a:r>
            <a:r>
              <a:rPr lang="en-US" dirty="0">
                <a:solidFill>
                  <a:srgbClr val="F79646"/>
                </a:solidFill>
              </a:rPr>
              <a:t>B</a:t>
            </a:r>
          </a:p>
          <a:p>
            <a:pPr marL="0" indent="0">
              <a:spcBef>
                <a:spcPts val="1600"/>
              </a:spcBef>
            </a:pPr>
            <a:endParaRPr lang="en-US" dirty="0"/>
          </a:p>
        </p:txBody>
      </p:sp>
      <p:sp>
        <p:nvSpPr>
          <p:cNvPr id="6" name="TextBox 5"/>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r>
              <a:rPr lang="en-US" sz="1600" dirty="0">
                <a:solidFill>
                  <a:prstClr val="white"/>
                </a:solidFill>
                <a:latin typeface="Helvetica" pitchFamily="34" charset="0"/>
              </a:rPr>
              <a:t>American Diabetes Association Standards of Medical Care in Diabetes. </a:t>
            </a:r>
            <a:br>
              <a:rPr lang="en-US" sz="1600" dirty="0">
                <a:solidFill>
                  <a:prstClr val="white"/>
                </a:solidFill>
                <a:latin typeface="Helvetica" pitchFamily="34" charset="0"/>
              </a:rPr>
            </a:br>
            <a:r>
              <a:rPr lang="en-US" sz="1600" dirty="0">
                <a:solidFill>
                  <a:prstClr val="white"/>
                </a:solidFill>
                <a:latin typeface="Helvetica" pitchFamily="34" charset="0"/>
              </a:rPr>
              <a:t>Cardiovascular disease and risk management. Diabetes Care 2017; 40 (Suppl. 1): S75-S87</a:t>
            </a:r>
          </a:p>
        </p:txBody>
      </p:sp>
    </p:spTree>
    <p:extLst>
      <p:ext uri="{BB962C8B-B14F-4D97-AF65-F5344CB8AC3E}">
        <p14:creationId xmlns:p14="http://schemas.microsoft.com/office/powerpoint/2010/main" val="39254792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52400"/>
            <a:ext cx="12192000" cy="1199147"/>
          </a:xfrm>
        </p:spPr>
        <p:txBody>
          <a:bodyPr/>
          <a:lstStyle/>
          <a:p>
            <a:r>
              <a:rPr lang="es-ES" dirty="0"/>
              <a:t>THANK YOU</a:t>
            </a:r>
            <a:endParaRPr lang="en-US"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98638"/>
            <a:ext cx="12192000" cy="5059362"/>
          </a:xfrm>
        </p:spPr>
      </p:pic>
    </p:spTree>
    <p:extLst>
      <p:ext uri="{BB962C8B-B14F-4D97-AF65-F5344CB8AC3E}">
        <p14:creationId xmlns:p14="http://schemas.microsoft.com/office/powerpoint/2010/main" val="31221443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689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TotalTime>
  <Words>12072</Words>
  <Application>Microsoft Office PowerPoint</Application>
  <PresentationFormat>Panorámica</PresentationFormat>
  <Paragraphs>1026</Paragraphs>
  <Slides>94</Slides>
  <Notes>73</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94</vt:i4>
      </vt:variant>
    </vt:vector>
  </HeadingPairs>
  <TitlesOfParts>
    <vt:vector size="104" baseType="lpstr">
      <vt:lpstr>Arial</vt:lpstr>
      <vt:lpstr>Calibri</vt:lpstr>
      <vt:lpstr>Helvetica</vt:lpstr>
      <vt:lpstr>Lucida Sans Unicode</vt:lpstr>
      <vt:lpstr>Times New Roman</vt:lpstr>
      <vt:lpstr>Verdana</vt:lpstr>
      <vt:lpstr>Wingdings</vt:lpstr>
      <vt:lpstr>Wingdings 3</vt:lpstr>
      <vt:lpstr>Office Theme</vt:lpstr>
      <vt:lpstr>Tema de Office</vt:lpstr>
      <vt:lpstr>      DIABETES MELLITUS</vt:lpstr>
      <vt:lpstr>Presentación de PowerPoint</vt:lpstr>
      <vt:lpstr>Presentación de PowerPoint</vt:lpstr>
      <vt:lpstr>Burden of Diabetes </vt:lpstr>
      <vt:lpstr>Presentación de PowerPoint</vt:lpstr>
      <vt:lpstr>Classification &amp; Diagnosis</vt:lpstr>
      <vt:lpstr>Classification of Diabetes</vt:lpstr>
      <vt:lpstr>Secondary DM</vt:lpstr>
      <vt:lpstr>Presentación de PowerPoint</vt:lpstr>
      <vt:lpstr>Comparisons of Type 1 &amp; Type 2</vt:lpstr>
      <vt:lpstr>Criteria for the Diagnosis of Diabetes</vt:lpstr>
      <vt:lpstr>Glucose Tolerance Test</vt:lpstr>
      <vt:lpstr>DIAGNOSIS AFTER AN OGTT</vt:lpstr>
      <vt:lpstr>Impaired Glucose Regulation</vt:lpstr>
      <vt:lpstr>Impaired Glucose Regulation</vt:lpstr>
      <vt:lpstr>HbA1c Criteria</vt:lpstr>
      <vt:lpstr>Presentación de PowerPoint</vt:lpstr>
      <vt:lpstr>Presentación de PowerPoint</vt:lpstr>
      <vt:lpstr>Recommendations: Type 1 Diabetes</vt:lpstr>
      <vt:lpstr>Prediabetes: Impaired glucose tolerance and impaired fasting glucose  </vt:lpstr>
      <vt:lpstr>Recommendations: Prediabetes</vt:lpstr>
      <vt:lpstr>Recommendations: Prediabetes (2)</vt:lpstr>
      <vt:lpstr>Prediabetes*</vt:lpstr>
      <vt:lpstr>Recommendations: Testing for Type 2 Diabetes</vt:lpstr>
      <vt:lpstr>Recommendations: Screening for Type 2 Diabetes (2) </vt:lpstr>
      <vt:lpstr>Risk factors for Prediabetes and T2D</vt:lpstr>
      <vt:lpstr>Presentación de PowerPoint</vt:lpstr>
      <vt:lpstr>Staging of Type 1 Diabetes</vt:lpstr>
      <vt:lpstr>Presentación de PowerPoint</vt:lpstr>
      <vt:lpstr>Presentación de PowerPoint</vt:lpstr>
      <vt:lpstr>Presentación de PowerPoint</vt:lpstr>
      <vt:lpstr>Complications of diabetes mellitus</vt:lpstr>
      <vt:lpstr>Hypoglycemia</vt:lpstr>
      <vt:lpstr>The Somogyi effect</vt:lpstr>
      <vt:lpstr>The dawn phenomenon</vt:lpstr>
      <vt:lpstr>Classification of diabetic peripheral neuropathies</vt:lpstr>
      <vt:lpstr>Diabetic nephropathy</vt:lpstr>
      <vt:lpstr>Retinopathies</vt:lpstr>
      <vt:lpstr>Infections</vt:lpstr>
      <vt:lpstr>Comprehensive Medical Evaluation</vt:lpstr>
      <vt:lpstr>Components of the Comprehensive Diabetes Evaluation</vt:lpstr>
      <vt:lpstr>Components of the Comprehensive Diabetes Evaluation (2)</vt:lpstr>
      <vt:lpstr>Components of the Comprehensive Diabetes Evaluation (3)</vt:lpstr>
      <vt:lpstr>Components of the Comprehensive Diabetes Evaluation (4)</vt:lpstr>
      <vt:lpstr>Components of the Comprehensive Diabetes Evaluation (5)</vt:lpstr>
      <vt:lpstr>Common Comorbidities</vt:lpstr>
      <vt:lpstr>Recommendation: Autoimmune Disease</vt:lpstr>
      <vt:lpstr>Management of DM</vt:lpstr>
      <vt:lpstr>Presentación de PowerPoint</vt:lpstr>
      <vt:lpstr>Presentación de PowerPoint</vt:lpstr>
      <vt:lpstr>Goals of Nutrition Therapy </vt:lpstr>
      <vt:lpstr>Goals of Nutrition Therapy (2)</vt:lpstr>
      <vt:lpstr>A. Diet (cont.)</vt:lpstr>
      <vt:lpstr>Recommendations: Physical Activity (1)</vt:lpstr>
      <vt:lpstr>Recommendations: Physical Activity (2)</vt:lpstr>
      <vt:lpstr>Recommendations: Smoking Cessation</vt:lpstr>
      <vt:lpstr>Recommendations: Psychosocial Care</vt:lpstr>
      <vt:lpstr>Recommendations: Psychosocial Care (2) </vt:lpstr>
      <vt:lpstr>Presentación de PowerPoint</vt:lpstr>
      <vt:lpstr>Recommendations: Prevention or Delay of T2DM </vt:lpstr>
      <vt:lpstr>New Recommendation: Prevention or Delay of T2DM (3)</vt:lpstr>
      <vt:lpstr>Recommendations: Prevention or Delay of T2DM (4)</vt:lpstr>
      <vt:lpstr>Presentación de PowerPoint</vt:lpstr>
      <vt:lpstr>Assessment of Glycemic Control</vt:lpstr>
      <vt:lpstr>Recommendations: Glucose Monitoring </vt:lpstr>
      <vt:lpstr>Recommendations: A1C Testing</vt:lpstr>
      <vt:lpstr>Glycemic Recommendations for Nonpregnant Adults with Diabetes </vt:lpstr>
      <vt:lpstr>Presentación de PowerPoint</vt:lpstr>
      <vt:lpstr>Presentación de PowerPoint</vt:lpstr>
      <vt:lpstr>Benefits of Weight Loss</vt:lpstr>
      <vt:lpstr>Recommendations: Assessment</vt:lpstr>
      <vt:lpstr>Overweight/Obesity Treatment</vt:lpstr>
      <vt:lpstr>Presentación de PowerPoint</vt:lpstr>
      <vt:lpstr>  Oral Anti-Diabetic Agents </vt:lpstr>
      <vt:lpstr>  Oral Agent Monotherapy </vt:lpstr>
      <vt:lpstr> Oral Agent Monotherapy </vt:lpstr>
      <vt:lpstr>B.2 Combination Oral Agents </vt:lpstr>
      <vt:lpstr>  Combination Oral Agents and Insulin </vt:lpstr>
      <vt:lpstr>Presentación de PowerPoint</vt:lpstr>
      <vt:lpstr>Oral Hypoglycaemic Medications</vt:lpstr>
      <vt:lpstr>General Guidelines for Use of Oral Anti-Diabetic Agent inDiabetes </vt:lpstr>
      <vt:lpstr>Presentación de PowerPoint</vt:lpstr>
      <vt:lpstr>C. Insulin Therapy </vt:lpstr>
      <vt:lpstr>Recommendations: Pharmacologic Therapy For Type 1 Diabetes </vt:lpstr>
      <vt:lpstr>Recommendations: Pharmacological Therapy For Type 1 Diabetes (2)</vt:lpstr>
      <vt:lpstr>Recommendations: Pharmacologic Therapy For T2DM</vt:lpstr>
      <vt:lpstr>New Recommendation: Pharmacologic Therapy For T2DM</vt:lpstr>
      <vt:lpstr>Recommendations: Pharmacological Therapy For T2DM </vt:lpstr>
      <vt:lpstr>Presentación de PowerPoint</vt:lpstr>
      <vt:lpstr>Presentación de PowerPoint</vt:lpstr>
      <vt:lpstr>Recommendations: Hypertension/ Blood Pressure Treatment (3) </vt:lpstr>
      <vt:lpstr>Recommendations: Hypertension/ Blood Pressure Treatment (4) </vt:lpstr>
      <vt:lpstr>THANK YOU</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26</cp:revision>
  <dcterms:created xsi:type="dcterms:W3CDTF">2018-02-27T22:42:01Z</dcterms:created>
  <dcterms:modified xsi:type="dcterms:W3CDTF">2018-02-28T08:05:19Z</dcterms:modified>
</cp:coreProperties>
</file>